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67" r:id="rId4"/>
    <p:sldId id="258" r:id="rId5"/>
    <p:sldId id="263" r:id="rId6"/>
    <p:sldId id="259" r:id="rId7"/>
    <p:sldId id="260" r:id="rId8"/>
    <p:sldId id="261" r:id="rId9"/>
    <p:sldId id="262" r:id="rId10"/>
    <p:sldId id="264" r:id="rId11"/>
    <p:sldId id="265" r:id="rId12"/>
    <p:sldId id="266" r:id="rId13"/>
    <p:sldId id="268" r:id="rId14"/>
    <p:sldId id="269" r:id="rId15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F1F5"/>
    <a:srgbClr val="F3DEDD"/>
    <a:srgbClr val="D0D8E8"/>
    <a:srgbClr val="DEE7D1"/>
    <a:srgbClr val="E6EED6"/>
    <a:srgbClr val="E7F1EA"/>
    <a:srgbClr val="EDEAF0"/>
    <a:srgbClr val="EDF0E0"/>
    <a:srgbClr val="EDF2F9"/>
    <a:srgbClr val="F3FF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786" y="7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Sonja\Desktop\RAD%20CIGRE\LCOE_kalkulator.xlsx" TargetMode="External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r-Latn-ME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Sheet1!$A$2:$C$2</c:f>
              <c:strCache>
                <c:ptCount val="1"/>
                <c:pt idx="0">
                  <c:v>Ukupni kapitalni troškovi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Sheet1!$D$1:$E$1</c:f>
              <c:strCache>
                <c:ptCount val="2"/>
                <c:pt idx="0">
                  <c:v>Trošak PV modula</c:v>
                </c:pt>
                <c:pt idx="1">
                  <c:v>Trošak balansa sistema i instalacije</c:v>
                </c:pt>
              </c:strCache>
            </c:strRef>
          </c:cat>
          <c:val>
            <c:numRef>
              <c:f>Sheet1!$D$2:$E$2</c:f>
              <c:numCache>
                <c:formatCode>0.00%</c:formatCode>
                <c:ptCount val="2"/>
                <c:pt idx="0">
                  <c:v>0.45</c:v>
                </c:pt>
                <c:pt idx="1">
                  <c:v>0.55000000000000004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7727027726085989"/>
          <c:y val="0.33092830955290675"/>
          <c:w val="0.31042203040241906"/>
          <c:h val="0.32806513561985179"/>
        </c:manualLayout>
      </c:layout>
      <c:overlay val="0"/>
      <c:txPr>
        <a:bodyPr/>
        <a:lstStyle/>
        <a:p>
          <a:pPr>
            <a:defRPr sz="1000">
              <a:latin typeface="Arial" panose="020B0604020202020204" pitchFamily="34" charset="0"/>
              <a:cs typeface="Arial" panose="020B0604020202020204" pitchFamily="34" charset="0"/>
            </a:defRPr>
          </a:pPr>
          <a:endParaRPr lang="sr-Latn-RS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sr-Latn-R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r-Latn-ME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kWh</c:v>
          </c:tx>
          <c:invertIfNegative val="0"/>
          <c:cat>
            <c:strRef>
              <c:f>[LCOE_kalkulator.xlsx]Sheet2!$E$2:$P$2</c:f>
              <c:strCache>
                <c:ptCount val="12"/>
                <c:pt idx="0">
                  <c:v>januar</c:v>
                </c:pt>
                <c:pt idx="1">
                  <c:v>februar</c:v>
                </c:pt>
                <c:pt idx="2">
                  <c:v>mart</c:v>
                </c:pt>
                <c:pt idx="3">
                  <c:v>april</c:v>
                </c:pt>
                <c:pt idx="4">
                  <c:v>maj</c:v>
                </c:pt>
                <c:pt idx="5">
                  <c:v>jun</c:v>
                </c:pt>
                <c:pt idx="6">
                  <c:v>jul</c:v>
                </c:pt>
                <c:pt idx="7">
                  <c:v>avgust</c:v>
                </c:pt>
                <c:pt idx="8">
                  <c:v>septembar</c:v>
                </c:pt>
                <c:pt idx="9">
                  <c:v>oktobar</c:v>
                </c:pt>
                <c:pt idx="10">
                  <c:v>novembar</c:v>
                </c:pt>
                <c:pt idx="11">
                  <c:v>decembar</c:v>
                </c:pt>
              </c:strCache>
            </c:strRef>
          </c:cat>
          <c:val>
            <c:numRef>
              <c:f>[LCOE_kalkulator.xlsx]Sheet2!$E$3:$P$3</c:f>
              <c:numCache>
                <c:formatCode>General</c:formatCode>
                <c:ptCount val="12"/>
                <c:pt idx="0">
                  <c:v>715</c:v>
                </c:pt>
                <c:pt idx="1">
                  <c:v>781</c:v>
                </c:pt>
                <c:pt idx="2">
                  <c:v>1160</c:v>
                </c:pt>
                <c:pt idx="3">
                  <c:v>1220</c:v>
                </c:pt>
                <c:pt idx="4">
                  <c:v>1360</c:v>
                </c:pt>
                <c:pt idx="5">
                  <c:v>1400</c:v>
                </c:pt>
                <c:pt idx="6">
                  <c:v>1530</c:v>
                </c:pt>
                <c:pt idx="7">
                  <c:v>1460</c:v>
                </c:pt>
                <c:pt idx="8">
                  <c:v>1240</c:v>
                </c:pt>
                <c:pt idx="9">
                  <c:v>1060</c:v>
                </c:pt>
                <c:pt idx="10">
                  <c:v>726</c:v>
                </c:pt>
                <c:pt idx="11">
                  <c:v>614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9812480"/>
        <c:axId val="94696576"/>
      </c:barChart>
      <c:catAx>
        <c:axId val="398124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lang="x-none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sr-Latn-RS"/>
          </a:p>
        </c:txPr>
        <c:crossAx val="94696576"/>
        <c:crosses val="autoZero"/>
        <c:auto val="1"/>
        <c:lblAlgn val="ctr"/>
        <c:lblOffset val="100"/>
        <c:noMultiLvlLbl val="0"/>
      </c:catAx>
      <c:valAx>
        <c:axId val="946965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x-none"/>
            </a:pPr>
            <a:endParaRPr lang="sr-Latn-RS"/>
          </a:p>
        </c:txPr>
        <c:crossAx val="39812480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r-Latn-M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Sheet1!$B$8</c:f>
              <c:strCache>
                <c:ptCount val="1"/>
                <c:pt idx="0">
                  <c:v>LCOE Prosjek</c:v>
                </c:pt>
              </c:strCache>
            </c:strRef>
          </c:tx>
          <c:marker>
            <c:symbol val="none"/>
          </c:marker>
          <c:cat>
            <c:numRef>
              <c:f>Sheet1!$C$7:$I$7</c:f>
              <c:numCache>
                <c:formatCode>General</c:formatCode>
                <c:ptCount val="7"/>
                <c:pt idx="0">
                  <c:v>2020</c:v>
                </c:pt>
                <c:pt idx="1">
                  <c:v>2025</c:v>
                </c:pt>
                <c:pt idx="2">
                  <c:v>2030</c:v>
                </c:pt>
                <c:pt idx="3">
                  <c:v>2035</c:v>
                </c:pt>
                <c:pt idx="4">
                  <c:v>2040</c:v>
                </c:pt>
                <c:pt idx="5">
                  <c:v>2045</c:v>
                </c:pt>
                <c:pt idx="6">
                  <c:v>2050</c:v>
                </c:pt>
              </c:numCache>
            </c:numRef>
          </c:cat>
          <c:val>
            <c:numRef>
              <c:f>Sheet1!$C$8:$I$8</c:f>
              <c:numCache>
                <c:formatCode>General</c:formatCode>
                <c:ptCount val="7"/>
                <c:pt idx="0">
                  <c:v>0.14000000000000001</c:v>
                </c:pt>
                <c:pt idx="1">
                  <c:v>0.11</c:v>
                </c:pt>
                <c:pt idx="2">
                  <c:v>0.09</c:v>
                </c:pt>
                <c:pt idx="3">
                  <c:v>0.09</c:v>
                </c:pt>
                <c:pt idx="4">
                  <c:v>0.08</c:v>
                </c:pt>
                <c:pt idx="5">
                  <c:v>7.0000000000000007E-2</c:v>
                </c:pt>
                <c:pt idx="6">
                  <c:v>7.0000000000000007E-2</c:v>
                </c:pt>
              </c:numCache>
            </c:numRef>
          </c:val>
          <c:smooth val="0"/>
        </c:ser>
        <c:ser>
          <c:idx val="1"/>
          <c:order val="1"/>
          <c:tx>
            <c:v>LCOE CG 1</c:v>
          </c:tx>
          <c:marker>
            <c:symbol val="none"/>
          </c:marker>
          <c:cat>
            <c:numRef>
              <c:f>Sheet1!$C$7:$I$7</c:f>
              <c:numCache>
                <c:formatCode>General</c:formatCode>
                <c:ptCount val="7"/>
                <c:pt idx="0">
                  <c:v>2020</c:v>
                </c:pt>
                <c:pt idx="1">
                  <c:v>2025</c:v>
                </c:pt>
                <c:pt idx="2">
                  <c:v>2030</c:v>
                </c:pt>
                <c:pt idx="3">
                  <c:v>2035</c:v>
                </c:pt>
                <c:pt idx="4">
                  <c:v>2040</c:v>
                </c:pt>
                <c:pt idx="5">
                  <c:v>2045</c:v>
                </c:pt>
                <c:pt idx="6">
                  <c:v>2050</c:v>
                </c:pt>
              </c:numCache>
            </c:numRef>
          </c:cat>
          <c:val>
            <c:numRef>
              <c:f>Sheet1!$C$10:$I$10</c:f>
              <c:numCache>
                <c:formatCode>General</c:formatCode>
                <c:ptCount val="7"/>
                <c:pt idx="0">
                  <c:v>0.114</c:v>
                </c:pt>
                <c:pt idx="1">
                  <c:v>0.114</c:v>
                </c:pt>
                <c:pt idx="2">
                  <c:v>0.114</c:v>
                </c:pt>
                <c:pt idx="3">
                  <c:v>0.114</c:v>
                </c:pt>
                <c:pt idx="4">
                  <c:v>0.114</c:v>
                </c:pt>
                <c:pt idx="5">
                  <c:v>0.114</c:v>
                </c:pt>
                <c:pt idx="6">
                  <c:v>0.114</c:v>
                </c:pt>
              </c:numCache>
            </c:numRef>
          </c:val>
          <c:smooth val="0"/>
        </c:ser>
        <c:ser>
          <c:idx val="2"/>
          <c:order val="2"/>
          <c:tx>
            <c:v>LCOE CG 2</c:v>
          </c:tx>
          <c:spPr>
            <a:ln>
              <a:solidFill>
                <a:schemeClr val="accent4">
                  <a:lumMod val="60000"/>
                  <a:lumOff val="40000"/>
                </a:schemeClr>
              </a:solidFill>
            </a:ln>
          </c:spPr>
          <c:marker>
            <c:symbol val="none"/>
          </c:marker>
          <c:cat>
            <c:numRef>
              <c:f>Sheet1!$C$7:$I$7</c:f>
              <c:numCache>
                <c:formatCode>General</c:formatCode>
                <c:ptCount val="7"/>
                <c:pt idx="0">
                  <c:v>2020</c:v>
                </c:pt>
                <c:pt idx="1">
                  <c:v>2025</c:v>
                </c:pt>
                <c:pt idx="2">
                  <c:v>2030</c:v>
                </c:pt>
                <c:pt idx="3">
                  <c:v>2035</c:v>
                </c:pt>
                <c:pt idx="4">
                  <c:v>2040</c:v>
                </c:pt>
                <c:pt idx="5">
                  <c:v>2045</c:v>
                </c:pt>
                <c:pt idx="6">
                  <c:v>2050</c:v>
                </c:pt>
              </c:numCache>
            </c:numRef>
          </c:cat>
          <c:val>
            <c:numRef>
              <c:f>Sheet1!$C$11:$I$11</c:f>
              <c:numCache>
                <c:formatCode>General</c:formatCode>
                <c:ptCount val="7"/>
                <c:pt idx="0">
                  <c:v>0.16200000000000001</c:v>
                </c:pt>
                <c:pt idx="1">
                  <c:v>0.16200000000000001</c:v>
                </c:pt>
                <c:pt idx="2">
                  <c:v>0.16200000000000001</c:v>
                </c:pt>
                <c:pt idx="3">
                  <c:v>0.16200000000000001</c:v>
                </c:pt>
                <c:pt idx="4">
                  <c:v>0.16200000000000001</c:v>
                </c:pt>
                <c:pt idx="5">
                  <c:v>0.16200000000000001</c:v>
                </c:pt>
                <c:pt idx="6">
                  <c:v>0.16200000000000001</c:v>
                </c:pt>
              </c:numCache>
            </c:numRef>
          </c:val>
          <c:smooth val="0"/>
        </c:ser>
        <c:ser>
          <c:idx val="3"/>
          <c:order val="3"/>
          <c:tx>
            <c:v>Podsticajna cijena</c:v>
          </c:tx>
          <c:spPr>
            <a:ln>
              <a:solidFill>
                <a:schemeClr val="accent3">
                  <a:lumMod val="75000"/>
                </a:schemeClr>
              </a:solidFill>
            </a:ln>
          </c:spPr>
          <c:marker>
            <c:symbol val="none"/>
          </c:marker>
          <c:cat>
            <c:numRef>
              <c:f>Sheet1!$C$7:$I$7</c:f>
              <c:numCache>
                <c:formatCode>General</c:formatCode>
                <c:ptCount val="7"/>
                <c:pt idx="0">
                  <c:v>2020</c:v>
                </c:pt>
                <c:pt idx="1">
                  <c:v>2025</c:v>
                </c:pt>
                <c:pt idx="2">
                  <c:v>2030</c:v>
                </c:pt>
                <c:pt idx="3">
                  <c:v>2035</c:v>
                </c:pt>
                <c:pt idx="4">
                  <c:v>2040</c:v>
                </c:pt>
                <c:pt idx="5">
                  <c:v>2045</c:v>
                </c:pt>
                <c:pt idx="6">
                  <c:v>2050</c:v>
                </c:pt>
              </c:numCache>
            </c:numRef>
          </c:cat>
          <c:val>
            <c:numRef>
              <c:f>Sheet1!$C$12:$I$12</c:f>
              <c:numCache>
                <c:formatCode>General</c:formatCode>
                <c:ptCount val="7"/>
                <c:pt idx="0">
                  <c:v>0.15</c:v>
                </c:pt>
                <c:pt idx="1">
                  <c:v>0.15</c:v>
                </c:pt>
                <c:pt idx="2">
                  <c:v>0.15</c:v>
                </c:pt>
                <c:pt idx="3">
                  <c:v>0.15</c:v>
                </c:pt>
                <c:pt idx="4">
                  <c:v>0.15</c:v>
                </c:pt>
                <c:pt idx="5">
                  <c:v>0.15</c:v>
                </c:pt>
                <c:pt idx="6">
                  <c:v>0.15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0946688"/>
        <c:axId val="40952576"/>
      </c:lineChart>
      <c:catAx>
        <c:axId val="409466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0952576"/>
        <c:crosses val="autoZero"/>
        <c:auto val="1"/>
        <c:lblAlgn val="ctr"/>
        <c:lblOffset val="100"/>
        <c:noMultiLvlLbl val="0"/>
      </c:catAx>
      <c:valAx>
        <c:axId val="409525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094668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M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A1D8E5-041B-4261-9D66-DE35329D653E}" type="datetimeFigureOut">
              <a:rPr lang="sr-Latn-ME" smtClean="0"/>
              <a:t>13.5.2015</a:t>
            </a:fld>
            <a:endParaRPr lang="sr-Latn-M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r-Latn-M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M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C97F76-D343-4ADD-BB5C-C43109C353CA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42327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M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C97F76-D343-4ADD-BB5C-C43109C353CA}" type="slidenum">
              <a:rPr lang="sr-Latn-ME" smtClean="0"/>
              <a:t>6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31374500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r-Latn-RS" dirty="0" smtClean="0">
                <a:solidFill>
                  <a:schemeClr val="accent1">
                    <a:lumMod val="75000"/>
                  </a:schemeClr>
                </a:solidFill>
              </a:rPr>
              <a:t>*</a:t>
            </a:r>
            <a:r>
              <a:rPr lang="vi-VN" sz="1200" b="0" i="0" kern="1200" dirty="0" smtClean="0">
                <a:solidFill>
                  <a:schemeClr val="accent1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rPr>
              <a:t>Kriva koja prikazuje odnose između znanja i vještina akumuliranih u procesu učenja i jediničnih troškova, pri čemu jedinični troškovi rada opadaju s porastom iskustva. Temelji se na pretpostavci da tržišni subjekti kao i ljudi postaju sve bolji u izvršavanju svojih zadataka ako se ti zadaci više puta ponavljaju.</a:t>
            </a:r>
            <a:endParaRPr lang="sr-Latn-ME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C97F76-D343-4ADD-BB5C-C43109C353CA}" type="slidenum">
              <a:rPr lang="sr-Latn-ME" smtClean="0"/>
              <a:t>7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856873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1338A-1CC6-4DBC-A4ED-448987E388BE}" type="datetimeFigureOut">
              <a:rPr lang="sr-Latn-ME" smtClean="0"/>
              <a:t>13.5.2015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B3CBA-0128-4341-9994-69FCA47E6519}" type="slidenum">
              <a:rPr lang="sr-Latn-ME" smtClean="0"/>
              <a:t>‹#›</a:t>
            </a:fld>
            <a:endParaRPr lang="sr-Latn-M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1338A-1CC6-4DBC-A4ED-448987E388BE}" type="datetimeFigureOut">
              <a:rPr lang="sr-Latn-ME" smtClean="0"/>
              <a:t>13.5.2015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B3CBA-0128-4341-9994-69FCA47E6519}" type="slidenum">
              <a:rPr lang="sr-Latn-ME" smtClean="0"/>
              <a:t>‹#›</a:t>
            </a:fld>
            <a:endParaRPr lang="sr-Latn-M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1338A-1CC6-4DBC-A4ED-448987E388BE}" type="datetimeFigureOut">
              <a:rPr lang="sr-Latn-ME" smtClean="0"/>
              <a:t>13.5.2015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B3CBA-0128-4341-9994-69FCA47E6519}" type="slidenum">
              <a:rPr lang="sr-Latn-ME" smtClean="0"/>
              <a:t>‹#›</a:t>
            </a:fld>
            <a:endParaRPr lang="sr-Latn-M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1338A-1CC6-4DBC-A4ED-448987E388BE}" type="datetimeFigureOut">
              <a:rPr lang="sr-Latn-ME" smtClean="0"/>
              <a:t>13.5.2015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B3CBA-0128-4341-9994-69FCA47E6519}" type="slidenum">
              <a:rPr lang="sr-Latn-ME" smtClean="0"/>
              <a:t>‹#›</a:t>
            </a:fld>
            <a:endParaRPr lang="sr-Latn-M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1338A-1CC6-4DBC-A4ED-448987E388BE}" type="datetimeFigureOut">
              <a:rPr lang="sr-Latn-ME" smtClean="0"/>
              <a:t>13.5.2015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B3CBA-0128-4341-9994-69FCA47E6519}" type="slidenum">
              <a:rPr lang="sr-Latn-ME" smtClean="0"/>
              <a:t>‹#›</a:t>
            </a:fld>
            <a:endParaRPr lang="sr-Latn-M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1338A-1CC6-4DBC-A4ED-448987E388BE}" type="datetimeFigureOut">
              <a:rPr lang="sr-Latn-ME" smtClean="0"/>
              <a:t>13.5.2015</a:t>
            </a:fld>
            <a:endParaRPr lang="sr-Latn-M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B3CBA-0128-4341-9994-69FCA47E6519}" type="slidenum">
              <a:rPr lang="sr-Latn-ME" smtClean="0"/>
              <a:t>‹#›</a:t>
            </a:fld>
            <a:endParaRPr lang="sr-Latn-M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1338A-1CC6-4DBC-A4ED-448987E388BE}" type="datetimeFigureOut">
              <a:rPr lang="sr-Latn-ME" smtClean="0"/>
              <a:t>13.5.2015</a:t>
            </a:fld>
            <a:endParaRPr lang="sr-Latn-M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B3CBA-0128-4341-9994-69FCA47E6519}" type="slidenum">
              <a:rPr lang="sr-Latn-ME" smtClean="0"/>
              <a:t>‹#›</a:t>
            </a:fld>
            <a:endParaRPr lang="sr-Latn-M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1338A-1CC6-4DBC-A4ED-448987E388BE}" type="datetimeFigureOut">
              <a:rPr lang="sr-Latn-ME" smtClean="0"/>
              <a:t>13.5.2015</a:t>
            </a:fld>
            <a:endParaRPr lang="sr-Latn-M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B3CBA-0128-4341-9994-69FCA47E6519}" type="slidenum">
              <a:rPr lang="sr-Latn-ME" smtClean="0"/>
              <a:t>‹#›</a:t>
            </a:fld>
            <a:endParaRPr lang="sr-Latn-M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1338A-1CC6-4DBC-A4ED-448987E388BE}" type="datetimeFigureOut">
              <a:rPr lang="sr-Latn-ME" smtClean="0"/>
              <a:t>13.5.2015</a:t>
            </a:fld>
            <a:endParaRPr lang="sr-Latn-M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B3CBA-0128-4341-9994-69FCA47E6519}" type="slidenum">
              <a:rPr lang="sr-Latn-ME" smtClean="0"/>
              <a:t>‹#›</a:t>
            </a:fld>
            <a:endParaRPr lang="sr-Latn-M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1338A-1CC6-4DBC-A4ED-448987E388BE}" type="datetimeFigureOut">
              <a:rPr lang="sr-Latn-ME" smtClean="0"/>
              <a:t>13.5.2015</a:t>
            </a:fld>
            <a:endParaRPr lang="sr-Latn-M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B3CBA-0128-4341-9994-69FCA47E6519}" type="slidenum">
              <a:rPr lang="sr-Latn-ME" smtClean="0"/>
              <a:t>‹#›</a:t>
            </a:fld>
            <a:endParaRPr lang="sr-Latn-M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1338A-1CC6-4DBC-A4ED-448987E388BE}" type="datetimeFigureOut">
              <a:rPr lang="sr-Latn-ME" smtClean="0"/>
              <a:t>13.5.2015</a:t>
            </a:fld>
            <a:endParaRPr lang="sr-Latn-M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96B3CBA-0128-4341-9994-69FCA47E6519}" type="slidenum">
              <a:rPr lang="sr-Latn-ME" smtClean="0"/>
              <a:t>‹#›</a:t>
            </a:fld>
            <a:endParaRPr lang="sr-Latn-ME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r-Latn-M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496B3CBA-0128-4341-9994-69FCA47E6519}" type="slidenum">
              <a:rPr lang="sr-Latn-ME" smtClean="0"/>
              <a:t>‹#›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441338A-1CC6-4DBC-A4ED-448987E388BE}" type="datetimeFigureOut">
              <a:rPr lang="sr-Latn-ME" smtClean="0"/>
              <a:t>13.5.2015</a:t>
            </a:fld>
            <a:endParaRPr lang="sr-Latn-M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63788" y="4365104"/>
            <a:ext cx="2984376" cy="648072"/>
          </a:xfrm>
        </p:spPr>
        <p:txBody>
          <a:bodyPr>
            <a:normAutofit/>
          </a:bodyPr>
          <a:lstStyle/>
          <a:p>
            <a:pPr algn="ctr"/>
            <a:r>
              <a:rPr lang="sr-Latn-ME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Sonja Vojvodić, dipl. ekon.</a:t>
            </a:r>
          </a:p>
          <a:p>
            <a:pPr algn="ctr"/>
            <a:r>
              <a:rPr lang="sr-Latn-ME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Slaven Ivanović, dipl.inž.el.</a:t>
            </a:r>
            <a:endParaRPr lang="sr-Latn-ME" sz="16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700608" y="2348880"/>
            <a:ext cx="7543800" cy="1153815"/>
          </a:xfrm>
        </p:spPr>
        <p:txBody>
          <a:bodyPr>
            <a:normAutofit fontScale="90000"/>
          </a:bodyPr>
          <a:lstStyle/>
          <a:p>
            <a:pPr algn="ctr"/>
            <a:r>
              <a:rPr lang="sr-Latn-ME" sz="2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Analiza profitabilnosti i ekonomske izvodljivosti fotonaponskih sistema u Crnoj Gori</a:t>
            </a:r>
            <a:endParaRPr lang="sr-Latn-ME" sz="2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5301208"/>
            <a:ext cx="1633081" cy="57606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404665"/>
            <a:ext cx="2160240" cy="1138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644008" y="6236194"/>
            <a:ext cx="3600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r-Latn-ME" sz="1400" i="1" dirty="0" smtClean="0">
                <a:solidFill>
                  <a:schemeClr val="tx2">
                    <a:lumMod val="75000"/>
                  </a:schemeClr>
                </a:solidFill>
              </a:rPr>
              <a:t>Igalo, maj 2015. godine</a:t>
            </a:r>
            <a:endParaRPr lang="sr-Latn-ME" sz="1400" i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5938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850106"/>
          </a:xfrm>
        </p:spPr>
        <p:txBody>
          <a:bodyPr/>
          <a:lstStyle/>
          <a:p>
            <a:pPr algn="ctr"/>
            <a:r>
              <a:rPr lang="sr-Latn-ME" sz="1600" dirty="0" smtClean="0">
                <a:solidFill>
                  <a:schemeClr val="accent1">
                    <a:lumMod val="75000"/>
                  </a:schemeClr>
                </a:solidFill>
              </a:rPr>
              <a:t>LCOE – jedinični trošak proizvodnje električne energije iz PV sistema</a:t>
            </a:r>
            <a:endParaRPr lang="sr-Latn-ME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7620000" cy="5060032"/>
          </a:xfrm>
        </p:spPr>
        <p:txBody>
          <a:bodyPr>
            <a:normAutofit/>
          </a:bodyPr>
          <a:lstStyle/>
          <a:p>
            <a:r>
              <a:rPr lang="sr-Latn-ME" sz="12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omogućava uporedivost različitih tehnologija proizvodnje električne energije</a:t>
            </a:r>
          </a:p>
          <a:p>
            <a:r>
              <a:rPr lang="sr-Latn-ME" sz="12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poređenje sa tarifama </a:t>
            </a:r>
            <a:r>
              <a:rPr lang="sr-Latn-ME" sz="12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za električnu energiju koju </a:t>
            </a:r>
            <a:r>
              <a:rPr lang="sr-Latn-ME" sz="12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plaćaju domaćinstava:</a:t>
            </a:r>
            <a:endParaRPr lang="sr-Latn-ME" sz="12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marL="114300" indent="0">
              <a:buNone/>
            </a:pPr>
            <a:endParaRPr lang="sr-Latn-ME" sz="12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5576" y="2128500"/>
            <a:ext cx="6912768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sr-Latn-ME" sz="160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LCOE ≤ jedinična cijena el. en. koju plaćaju domaćinstva  =&gt; ekonomska konkurentnost za privatne korisnike</a:t>
            </a:r>
            <a:endParaRPr lang="sr-Latn-ME" sz="1600" dirty="0">
              <a:solidFill>
                <a:schemeClr val="accent6">
                  <a:lumMod val="50000"/>
                </a:schemeClr>
              </a:solidFill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1547664" y="3212976"/>
                <a:ext cx="5742384" cy="88197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sz="1200" i="1">
                          <a:latin typeface="Cambria Math"/>
                        </a:rPr>
                        <m:t>𝐿𝐶𝑂𝐸</m:t>
                      </m:r>
                      <m:r>
                        <a:rPr lang="sr-Latn-ME" sz="1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sr-Latn-ME" sz="1200" i="1">
                              <a:latin typeface="Cambria Math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limLoc m:val="undOvr"/>
                              <m:ctrlPr>
                                <a:rPr lang="sr-Latn-ME" sz="1200" i="1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a:rPr lang="sr-Latn-ME" sz="1200" i="1">
                                  <a:latin typeface="Cambria Math"/>
                                </a:rPr>
                                <m:t>𝑡</m:t>
                              </m:r>
                              <m:r>
                                <a:rPr lang="sr-Latn-ME" sz="1200" i="1">
                                  <a:latin typeface="Cambria Math"/>
                                </a:rPr>
                                <m:t>=0</m:t>
                              </m:r>
                            </m:sub>
                            <m:sup>
                              <m:r>
                                <a:rPr lang="sr-Latn-ME" sz="1200" i="1">
                                  <a:latin typeface="Cambria Math"/>
                                </a:rPr>
                                <m:t>𝑇</m:t>
                              </m:r>
                            </m:sup>
                            <m:e>
                              <m:f>
                                <m:fPr>
                                  <m:ctrlPr>
                                    <a:rPr lang="sr-Latn-ME" sz="12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sr-Latn-ME" sz="12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ME" sz="1200" i="1">
                                          <a:latin typeface="Cambria Math"/>
                                        </a:rPr>
                                        <m:t>𝐶</m:t>
                                      </m:r>
                                    </m:e>
                                    <m:sub>
                                      <m:r>
                                        <a:rPr lang="sr-Latn-ME" sz="1200" i="1">
                                          <a:latin typeface="Cambria Math"/>
                                        </a:rPr>
                                        <m:t>𝑡</m:t>
                                      </m:r>
                                    </m:sub>
                                  </m:sSub>
                                </m:num>
                                <m:den>
                                  <m:sSup>
                                    <m:sSupPr>
                                      <m:ctrlPr>
                                        <a:rPr lang="sr-Latn-ME" sz="1200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sr-Latn-ME" sz="1200" i="1">
                                          <a:latin typeface="Cambria Math"/>
                                        </a:rPr>
                                        <m:t>(1+</m:t>
                                      </m:r>
                                      <m:r>
                                        <a:rPr lang="sr-Latn-ME" sz="1200" i="1">
                                          <a:latin typeface="Cambria Math"/>
                                        </a:rPr>
                                        <m:t>𝑟</m:t>
                                      </m:r>
                                      <m:r>
                                        <a:rPr lang="sr-Latn-ME" sz="1200" i="1">
                                          <a:latin typeface="Cambria Math"/>
                                        </a:rPr>
                                        <m:t>)</m:t>
                                      </m:r>
                                    </m:e>
                                    <m:sup>
                                      <m:r>
                                        <a:rPr lang="sr-Latn-ME" sz="1200" i="1">
                                          <a:latin typeface="Cambria Math"/>
                                        </a:rPr>
                                        <m:t>𝑡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limLoc m:val="undOvr"/>
                              <m:ctrlPr>
                                <a:rPr lang="sr-Latn-ME" sz="1200" i="1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a:rPr lang="sr-Latn-ME" sz="1200" i="1">
                                  <a:latin typeface="Cambria Math"/>
                                </a:rPr>
                                <m:t>𝑡</m:t>
                              </m:r>
                              <m:r>
                                <a:rPr lang="sr-Latn-ME" sz="1200" i="1">
                                  <a:latin typeface="Cambria Math"/>
                                </a:rPr>
                                <m:t>=0</m:t>
                              </m:r>
                            </m:sub>
                            <m:sup>
                              <m:r>
                                <a:rPr lang="sr-Latn-ME" sz="1200" i="1">
                                  <a:latin typeface="Cambria Math"/>
                                </a:rPr>
                                <m:t>𝑇</m:t>
                              </m:r>
                            </m:sup>
                            <m:e>
                              <m:f>
                                <m:fPr>
                                  <m:ctrlPr>
                                    <a:rPr lang="sr-Latn-ME" sz="12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sr-Latn-ME" sz="12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ME" sz="1200" i="1">
                                          <a:latin typeface="Cambria Math"/>
                                        </a:rPr>
                                        <m:t>𝐸</m:t>
                                      </m:r>
                                    </m:e>
                                    <m:sub>
                                      <m:r>
                                        <a:rPr lang="sr-Latn-ME" sz="1200" i="1">
                                          <a:latin typeface="Cambria Math"/>
                                        </a:rPr>
                                        <m:t>𝑡</m:t>
                                      </m:r>
                                    </m:sub>
                                  </m:sSub>
                                </m:num>
                                <m:den>
                                  <m:sSup>
                                    <m:sSupPr>
                                      <m:ctrlPr>
                                        <a:rPr lang="sr-Latn-ME" sz="1200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sr-Latn-ME" sz="1200" i="1">
                                          <a:latin typeface="Cambria Math"/>
                                        </a:rPr>
                                        <m:t>(1+</m:t>
                                      </m:r>
                                      <m:r>
                                        <a:rPr lang="sr-Latn-ME" sz="1200" i="1">
                                          <a:latin typeface="Cambria Math"/>
                                        </a:rPr>
                                        <m:t>𝑟</m:t>
                                      </m:r>
                                      <m:r>
                                        <a:rPr lang="sr-Latn-ME" sz="1200" i="1">
                                          <a:latin typeface="Cambria Math"/>
                                        </a:rPr>
                                        <m:t>)</m:t>
                                      </m:r>
                                    </m:e>
                                    <m:sup>
                                      <m:r>
                                        <a:rPr lang="sr-Latn-ME" sz="1200" i="1">
                                          <a:latin typeface="Cambria Math"/>
                                        </a:rPr>
                                        <m:t>𝑡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nary>
                        </m:den>
                      </m:f>
                      <m:r>
                        <a:rPr lang="sr-Latn-ME" sz="1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sr-Latn-ME" sz="1200" i="1">
                              <a:latin typeface="Cambria Math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limLoc m:val="undOvr"/>
                              <m:ctrlPr>
                                <a:rPr lang="sr-Latn-ME" sz="1200" i="1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a:rPr lang="sr-Latn-ME" sz="1200" i="1">
                                  <a:latin typeface="Cambria Math"/>
                                </a:rPr>
                                <m:t>𝑡</m:t>
                              </m:r>
                              <m:r>
                                <a:rPr lang="sr-Latn-ME" sz="1200" i="1">
                                  <a:latin typeface="Cambria Math"/>
                                </a:rPr>
                                <m:t>=0</m:t>
                              </m:r>
                            </m:sub>
                            <m:sup>
                              <m:r>
                                <a:rPr lang="sr-Latn-ME" sz="1200" i="1">
                                  <a:latin typeface="Cambria Math"/>
                                </a:rPr>
                                <m:t>𝑇</m:t>
                              </m:r>
                            </m:sup>
                            <m:e>
                              <m:f>
                                <m:fPr>
                                  <m:ctrlPr>
                                    <a:rPr lang="sr-Latn-ME" sz="12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sr-Latn-ME" sz="12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ME" sz="1200" i="1">
                                          <a:latin typeface="Cambria Math"/>
                                        </a:rPr>
                                        <m:t>𝐼</m:t>
                                      </m:r>
                                    </m:e>
                                    <m:sub>
                                      <m:r>
                                        <a:rPr lang="sr-Latn-ME" sz="1200" i="1">
                                          <a:latin typeface="Cambria Math"/>
                                        </a:rPr>
                                        <m:t>𝑡</m:t>
                                      </m:r>
                                    </m:sub>
                                  </m:sSub>
                                  <m:r>
                                    <a:rPr lang="sr-Latn-ME" sz="1200" i="1">
                                      <a:latin typeface="Cambria Math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sr-Latn-ME" sz="12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ME" sz="1200" i="1">
                                          <a:latin typeface="Cambria Math"/>
                                        </a:rPr>
                                        <m:t>𝑂</m:t>
                                      </m:r>
                                    </m:e>
                                    <m:sub>
                                      <m:r>
                                        <a:rPr lang="sr-Latn-ME" sz="1200" i="1">
                                          <a:latin typeface="Cambria Math"/>
                                        </a:rPr>
                                        <m:t>𝑡</m:t>
                                      </m:r>
                                    </m:sub>
                                  </m:sSub>
                                  <m:r>
                                    <a:rPr lang="sr-Latn-ME" sz="1200" i="1">
                                      <a:latin typeface="Cambria Math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sr-Latn-ME" sz="12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ME" sz="1200" i="1">
                                          <a:latin typeface="Cambria Math"/>
                                        </a:rPr>
                                        <m:t>𝑀</m:t>
                                      </m:r>
                                    </m:e>
                                    <m:sub>
                                      <m:r>
                                        <a:rPr lang="sr-Latn-ME" sz="1200" i="1">
                                          <a:latin typeface="Cambria Math"/>
                                        </a:rPr>
                                        <m:t>𝑡</m:t>
                                      </m:r>
                                    </m:sub>
                                  </m:sSub>
                                  <m:r>
                                    <a:rPr lang="sr-Latn-ME" sz="1200" i="1">
                                      <a:latin typeface="Cambria Math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sr-Latn-ME" sz="12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ME" sz="1200" i="1">
                                          <a:latin typeface="Cambria Math"/>
                                        </a:rPr>
                                        <m:t>𝐹</m:t>
                                      </m:r>
                                    </m:e>
                                    <m:sub>
                                      <m:r>
                                        <a:rPr lang="sr-Latn-ME" sz="1200" i="1">
                                          <a:latin typeface="Cambria Math"/>
                                        </a:rPr>
                                        <m:t>𝑡</m:t>
                                      </m:r>
                                    </m:sub>
                                  </m:sSub>
                                </m:num>
                                <m:den>
                                  <m:sSup>
                                    <m:sSupPr>
                                      <m:ctrlPr>
                                        <a:rPr lang="sr-Latn-ME" sz="1200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sr-Latn-ME" sz="1200" i="1">
                                          <a:latin typeface="Cambria Math"/>
                                        </a:rPr>
                                        <m:t>(1+</m:t>
                                      </m:r>
                                      <m:r>
                                        <a:rPr lang="sr-Latn-ME" sz="1200" i="1">
                                          <a:latin typeface="Cambria Math"/>
                                        </a:rPr>
                                        <m:t>𝑟</m:t>
                                      </m:r>
                                      <m:r>
                                        <a:rPr lang="sr-Latn-ME" sz="1200" i="1">
                                          <a:latin typeface="Cambria Math"/>
                                        </a:rPr>
                                        <m:t>)</m:t>
                                      </m:r>
                                    </m:e>
                                    <m:sup>
                                      <m:r>
                                        <a:rPr lang="sr-Latn-ME" sz="1200" i="1">
                                          <a:latin typeface="Cambria Math"/>
                                        </a:rPr>
                                        <m:t>𝑡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limLoc m:val="undOvr"/>
                              <m:ctrlPr>
                                <a:rPr lang="sr-Latn-ME" sz="1200" i="1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a:rPr lang="sr-Latn-ME" sz="1200" i="1">
                                  <a:latin typeface="Cambria Math"/>
                                </a:rPr>
                                <m:t>𝑡</m:t>
                              </m:r>
                              <m:r>
                                <a:rPr lang="sr-Latn-ME" sz="1200" i="1">
                                  <a:latin typeface="Cambria Math"/>
                                </a:rPr>
                                <m:t>=0</m:t>
                              </m:r>
                            </m:sub>
                            <m:sup>
                              <m:r>
                                <a:rPr lang="sr-Latn-ME" sz="1200" i="1">
                                  <a:latin typeface="Cambria Math"/>
                                </a:rPr>
                                <m:t>𝑇</m:t>
                              </m:r>
                            </m:sup>
                            <m:e>
                              <m:f>
                                <m:fPr>
                                  <m:ctrlPr>
                                    <a:rPr lang="sr-Latn-ME" sz="12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sr-Latn-ME" sz="12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ME" sz="1200" i="1">
                                          <a:latin typeface="Cambria Math"/>
                                        </a:rPr>
                                        <m:t>𝐸</m:t>
                                      </m:r>
                                    </m:e>
                                    <m:sub>
                                      <m:r>
                                        <a:rPr lang="sr-Latn-ME" sz="1200" i="1">
                                          <a:latin typeface="Cambria Math"/>
                                        </a:rPr>
                                        <m:t>𝑡</m:t>
                                      </m:r>
                                    </m:sub>
                                  </m:sSub>
                                </m:num>
                                <m:den>
                                  <m:sSup>
                                    <m:sSupPr>
                                      <m:ctrlPr>
                                        <a:rPr lang="sr-Latn-ME" sz="1200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sr-Latn-ME" sz="1200" i="1">
                                          <a:latin typeface="Cambria Math"/>
                                        </a:rPr>
                                        <m:t>(1+</m:t>
                                      </m:r>
                                      <m:r>
                                        <a:rPr lang="sr-Latn-ME" sz="1200" i="1">
                                          <a:latin typeface="Cambria Math"/>
                                        </a:rPr>
                                        <m:t>𝑟</m:t>
                                      </m:r>
                                      <m:r>
                                        <a:rPr lang="sr-Latn-ME" sz="1200" i="1">
                                          <a:latin typeface="Cambria Math"/>
                                        </a:rPr>
                                        <m:t>)</m:t>
                                      </m:r>
                                    </m:e>
                                    <m:sup>
                                      <m:r>
                                        <a:rPr lang="sr-Latn-ME" sz="1200" i="1">
                                          <a:latin typeface="Cambria Math"/>
                                        </a:rPr>
                                        <m:t>𝑡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nary>
                        </m:den>
                      </m:f>
                      <m:r>
                        <a:rPr lang="sr-Latn-ME" sz="1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sr-Latn-ME" sz="1200" i="1">
                              <a:latin typeface="Cambria Math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limLoc m:val="undOvr"/>
                              <m:ctrlPr>
                                <a:rPr lang="sr-Latn-ME" sz="1200" i="1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a:rPr lang="sr-Latn-ME" sz="1200" i="1">
                                  <a:latin typeface="Cambria Math"/>
                                </a:rPr>
                                <m:t>𝑡</m:t>
                              </m:r>
                              <m:r>
                                <a:rPr lang="sr-Latn-ME" sz="1200" i="1">
                                  <a:latin typeface="Cambria Math"/>
                                </a:rPr>
                                <m:t>=0</m:t>
                              </m:r>
                            </m:sub>
                            <m:sup>
                              <m:r>
                                <a:rPr lang="sr-Latn-ME" sz="1200" i="1">
                                  <a:latin typeface="Cambria Math"/>
                                </a:rPr>
                                <m:t>𝑇</m:t>
                              </m:r>
                            </m:sup>
                            <m:e>
                              <m:f>
                                <m:fPr>
                                  <m:ctrlPr>
                                    <a:rPr lang="sr-Latn-ME" sz="12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sr-Latn-ME" sz="12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ME" sz="1200" i="1">
                                          <a:latin typeface="Cambria Math"/>
                                        </a:rPr>
                                        <m:t>𝐼</m:t>
                                      </m:r>
                                    </m:e>
                                    <m:sub>
                                      <m:r>
                                        <a:rPr lang="sr-Latn-ME" sz="1200" i="1">
                                          <a:latin typeface="Cambria Math"/>
                                        </a:rPr>
                                        <m:t>𝑡</m:t>
                                      </m:r>
                                    </m:sub>
                                  </m:sSub>
                                  <m:r>
                                    <a:rPr lang="sr-Latn-ME" sz="1200" i="1">
                                      <a:latin typeface="Cambria Math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sr-Latn-ME" sz="12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ME" sz="1200" i="1">
                                          <a:latin typeface="Cambria Math"/>
                                        </a:rPr>
                                        <m:t>𝑂</m:t>
                                      </m:r>
                                    </m:e>
                                    <m:sub>
                                      <m:r>
                                        <a:rPr lang="sr-Latn-ME" sz="1200" i="1">
                                          <a:latin typeface="Cambria Math"/>
                                        </a:rPr>
                                        <m:t>𝑡</m:t>
                                      </m:r>
                                    </m:sub>
                                  </m:sSub>
                                  <m:r>
                                    <a:rPr lang="sr-Latn-ME" sz="1200" i="1">
                                      <a:latin typeface="Cambria Math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sr-Latn-ME" sz="12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ME" sz="1200" i="1">
                                          <a:latin typeface="Cambria Math"/>
                                        </a:rPr>
                                        <m:t>𝑀</m:t>
                                      </m:r>
                                    </m:e>
                                    <m:sub>
                                      <m:r>
                                        <a:rPr lang="sr-Latn-ME" sz="1200" i="1">
                                          <a:latin typeface="Cambria Math"/>
                                        </a:rPr>
                                        <m:t>𝑡</m:t>
                                      </m:r>
                                    </m:sub>
                                  </m:sSub>
                                  <m:r>
                                    <a:rPr lang="sr-Latn-ME" sz="1200" i="1">
                                      <a:latin typeface="Cambria Math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sr-Latn-ME" sz="12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ME" sz="1200" i="1">
                                          <a:latin typeface="Cambria Math"/>
                                        </a:rPr>
                                        <m:t>𝐹</m:t>
                                      </m:r>
                                    </m:e>
                                    <m:sub>
                                      <m:r>
                                        <a:rPr lang="sr-Latn-ME" sz="1200" i="1">
                                          <a:latin typeface="Cambria Math"/>
                                        </a:rPr>
                                        <m:t>𝑡</m:t>
                                      </m:r>
                                    </m:sub>
                                  </m:sSub>
                                </m:num>
                                <m:den>
                                  <m:sSup>
                                    <m:sSupPr>
                                      <m:ctrlPr>
                                        <a:rPr lang="sr-Latn-ME" sz="1200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sr-Latn-ME" sz="1200" i="1">
                                          <a:latin typeface="Cambria Math"/>
                                        </a:rPr>
                                        <m:t>(1+</m:t>
                                      </m:r>
                                      <m:r>
                                        <a:rPr lang="sr-Latn-ME" sz="1200" i="1">
                                          <a:latin typeface="Cambria Math"/>
                                        </a:rPr>
                                        <m:t>𝑟</m:t>
                                      </m:r>
                                      <m:r>
                                        <a:rPr lang="sr-Latn-ME" sz="1200" i="1">
                                          <a:latin typeface="Cambria Math"/>
                                        </a:rPr>
                                        <m:t>)</m:t>
                                      </m:r>
                                    </m:e>
                                    <m:sup>
                                      <m:r>
                                        <a:rPr lang="sr-Latn-ME" sz="1200" i="1">
                                          <a:latin typeface="Cambria Math"/>
                                        </a:rPr>
                                        <m:t>𝑡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limLoc m:val="undOvr"/>
                              <m:ctrlPr>
                                <a:rPr lang="sr-Latn-ME" sz="1200" i="1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a:rPr lang="sr-Latn-ME" sz="1200" i="1">
                                  <a:latin typeface="Cambria Math"/>
                                </a:rPr>
                                <m:t>𝑡</m:t>
                              </m:r>
                              <m:r>
                                <a:rPr lang="sr-Latn-ME" sz="1200" i="1">
                                  <a:latin typeface="Cambria Math"/>
                                </a:rPr>
                                <m:t>=0</m:t>
                              </m:r>
                            </m:sub>
                            <m:sup>
                              <m:r>
                                <a:rPr lang="sr-Latn-ME" sz="1200" i="1">
                                  <a:latin typeface="Cambria Math"/>
                                </a:rPr>
                                <m:t>𝑇</m:t>
                              </m:r>
                            </m:sup>
                            <m:e>
                              <m:f>
                                <m:fPr>
                                  <m:ctrlPr>
                                    <a:rPr lang="sr-Latn-ME" sz="12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sr-Latn-ME" sz="12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ME" sz="1200" i="1">
                                          <a:latin typeface="Cambria Math"/>
                                        </a:rPr>
                                        <m:t>𝑆</m:t>
                                      </m:r>
                                    </m:e>
                                    <m:sub>
                                      <m:r>
                                        <a:rPr lang="sr-Latn-ME" sz="1200" i="1">
                                          <a:latin typeface="Cambria Math"/>
                                        </a:rPr>
                                        <m:t>𝑡</m:t>
                                      </m:r>
                                    </m:sub>
                                  </m:sSub>
                                  <m:sSup>
                                    <m:sSupPr>
                                      <m:ctrlPr>
                                        <a:rPr lang="sr-Latn-ME" sz="1200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sr-Latn-ME" sz="1200" i="1">
                                          <a:latin typeface="Cambria Math"/>
                                        </a:rPr>
                                        <m:t>(1−</m:t>
                                      </m:r>
                                      <m:r>
                                        <a:rPr lang="sr-Latn-ME" sz="1200" i="1">
                                          <a:latin typeface="Cambria Math"/>
                                        </a:rPr>
                                        <m:t>𝑑</m:t>
                                      </m:r>
                                      <m:r>
                                        <a:rPr lang="sr-Latn-ME" sz="1200" i="1">
                                          <a:latin typeface="Cambria Math"/>
                                        </a:rPr>
                                        <m:t>)</m:t>
                                      </m:r>
                                    </m:e>
                                    <m:sup>
                                      <m:r>
                                        <a:rPr lang="sr-Latn-ME" sz="1200" i="1">
                                          <a:latin typeface="Cambria Math"/>
                                        </a:rPr>
                                        <m:t>𝑡</m:t>
                                      </m:r>
                                    </m:sup>
                                  </m:sSup>
                                </m:num>
                                <m:den>
                                  <m:sSup>
                                    <m:sSupPr>
                                      <m:ctrlPr>
                                        <a:rPr lang="sr-Latn-ME" sz="1200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sr-Latn-ME" sz="1200" i="1">
                                          <a:latin typeface="Cambria Math"/>
                                        </a:rPr>
                                        <m:t>(1+</m:t>
                                      </m:r>
                                      <m:r>
                                        <a:rPr lang="sr-Latn-ME" sz="1200" i="1">
                                          <a:latin typeface="Cambria Math"/>
                                        </a:rPr>
                                        <m:t>𝑟</m:t>
                                      </m:r>
                                      <m:r>
                                        <a:rPr lang="sr-Latn-ME" sz="1200" i="1">
                                          <a:latin typeface="Cambria Math"/>
                                        </a:rPr>
                                        <m:t>)</m:t>
                                      </m:r>
                                    </m:e>
                                    <m:sup>
                                      <m:r>
                                        <a:rPr lang="sr-Latn-ME" sz="1200" i="1">
                                          <a:latin typeface="Cambria Math"/>
                                        </a:rPr>
                                        <m:t>𝑡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nary>
                        </m:den>
                      </m:f>
                    </m:oMath>
                  </m:oMathPara>
                </a14:m>
                <a:endParaRPr lang="sr-Latn-ME" sz="12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7664" y="3212976"/>
                <a:ext cx="5742384" cy="881973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r-Latn-ME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8643086"/>
              </p:ext>
            </p:extLst>
          </p:nvPr>
        </p:nvGraphicFramePr>
        <p:xfrm>
          <a:off x="806976" y="4221088"/>
          <a:ext cx="3611880" cy="1676400"/>
        </p:xfrm>
        <a:graphic>
          <a:graphicData uri="http://schemas.openxmlformats.org/drawingml/2006/table">
            <a:tbl>
              <a:tblPr firstRow="1" firstCol="1" bandRow="1"/>
              <a:tblGrid>
                <a:gridCol w="468630"/>
                <a:gridCol w="3143250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r-Latn-ME" sz="1000" dirty="0">
                          <a:effectLst/>
                          <a:latin typeface="Arial"/>
                        </a:rPr>
                        <a:t>T</a:t>
                      </a:r>
                      <a:endParaRPr lang="sr-Latn-ME" sz="1100" dirty="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  <a:latin typeface="Arial"/>
                        </a:rPr>
                        <a:t>Vijek trajanja projekta (godine)</a:t>
                      </a:r>
                      <a:endParaRPr lang="sr-Latn-ME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  <a:latin typeface="Arial"/>
                        </a:rPr>
                        <a:t>t</a:t>
                      </a:r>
                      <a:endParaRPr lang="sr-Latn-ME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  <a:latin typeface="Arial"/>
                        </a:rPr>
                        <a:t>Godina t</a:t>
                      </a:r>
                      <a:endParaRPr lang="sr-Latn-ME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  <a:latin typeface="Arial"/>
                        </a:rPr>
                        <a:t>C</a:t>
                      </a:r>
                      <a:r>
                        <a:rPr lang="sr-Latn-ME" sz="1000" baseline="-25000">
                          <a:effectLst/>
                          <a:latin typeface="Arial"/>
                        </a:rPr>
                        <a:t>t</a:t>
                      </a:r>
                      <a:endParaRPr lang="sr-Latn-ME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  <a:latin typeface="Arial"/>
                        </a:rPr>
                        <a:t>Neto troškovi projekta u godini t [€]</a:t>
                      </a:r>
                      <a:endParaRPr lang="sr-Latn-ME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  <a:latin typeface="Arial"/>
                        </a:rPr>
                        <a:t>E</a:t>
                      </a:r>
                      <a:r>
                        <a:rPr lang="sr-Latn-ME" sz="1000" baseline="-25000">
                          <a:effectLst/>
                          <a:latin typeface="Arial"/>
                        </a:rPr>
                        <a:t>t</a:t>
                      </a:r>
                      <a:endParaRPr lang="sr-Latn-ME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r-Latn-ME" sz="1000" dirty="0">
                          <a:effectLst/>
                          <a:latin typeface="Arial"/>
                        </a:rPr>
                        <a:t>Energija proizvedena u godini t [€]</a:t>
                      </a:r>
                      <a:endParaRPr lang="sr-Latn-ME" sz="1100" dirty="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  <a:latin typeface="Arial"/>
                        </a:rPr>
                        <a:t>I</a:t>
                      </a:r>
                      <a:r>
                        <a:rPr lang="sr-Latn-ME" sz="1000" baseline="-25000">
                          <a:effectLst/>
                          <a:latin typeface="Arial"/>
                        </a:rPr>
                        <a:t>t</a:t>
                      </a:r>
                      <a:endParaRPr lang="sr-Latn-ME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r-Latn-ME" sz="1000" dirty="0">
                          <a:effectLst/>
                          <a:latin typeface="Arial"/>
                        </a:rPr>
                        <a:t>Početno ulaganje – troškovi sistema [€]</a:t>
                      </a:r>
                      <a:endParaRPr lang="sr-Latn-ME" sz="1100" dirty="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  <a:latin typeface="Arial"/>
                        </a:rPr>
                        <a:t>M</a:t>
                      </a:r>
                      <a:r>
                        <a:rPr lang="sr-Latn-ME" sz="1000" baseline="-25000">
                          <a:effectLst/>
                          <a:latin typeface="Arial"/>
                        </a:rPr>
                        <a:t>t</a:t>
                      </a:r>
                      <a:endParaRPr lang="sr-Latn-ME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  <a:latin typeface="Arial"/>
                        </a:rPr>
                        <a:t>Troškovi održavanja u godini t [€]</a:t>
                      </a:r>
                      <a:endParaRPr lang="sr-Latn-ME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  <a:latin typeface="Arial"/>
                        </a:rPr>
                        <a:t>O</a:t>
                      </a:r>
                      <a:r>
                        <a:rPr lang="sr-Latn-ME" sz="1000" baseline="-25000">
                          <a:effectLst/>
                          <a:latin typeface="Arial"/>
                        </a:rPr>
                        <a:t>t</a:t>
                      </a:r>
                      <a:endParaRPr lang="sr-Latn-ME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  <a:latin typeface="Arial"/>
                        </a:rPr>
                        <a:t>Operativni troškovi u godini t[€]</a:t>
                      </a:r>
                      <a:endParaRPr lang="sr-Latn-ME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  <a:latin typeface="Arial"/>
                        </a:rPr>
                        <a:t>F</a:t>
                      </a:r>
                      <a:r>
                        <a:rPr lang="sr-Latn-ME" sz="1000" baseline="-25000">
                          <a:effectLst/>
                          <a:latin typeface="Arial"/>
                        </a:rPr>
                        <a:t>t</a:t>
                      </a:r>
                      <a:endParaRPr lang="sr-Latn-ME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  <a:latin typeface="Arial"/>
                        </a:rPr>
                        <a:t>Troškovi kamate u godini t [€]</a:t>
                      </a:r>
                      <a:endParaRPr lang="sr-Latn-ME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  <a:latin typeface="Arial"/>
                        </a:rPr>
                        <a:t>r</a:t>
                      </a:r>
                      <a:endParaRPr lang="sr-Latn-ME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  <a:latin typeface="Arial"/>
                        </a:rPr>
                        <a:t>Diskontna stopa [%]</a:t>
                      </a:r>
                      <a:endParaRPr lang="sr-Latn-ME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  <a:latin typeface="Arial"/>
                        </a:rPr>
                        <a:t>S</a:t>
                      </a:r>
                      <a:r>
                        <a:rPr lang="sr-Latn-ME" sz="1000" baseline="-25000">
                          <a:effectLst/>
                          <a:latin typeface="Arial"/>
                        </a:rPr>
                        <a:t>t</a:t>
                      </a:r>
                      <a:endParaRPr lang="sr-Latn-ME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  <a:latin typeface="Arial"/>
                        </a:rPr>
                        <a:t>Pretpostavljeni energetski autput u godini t [kWh/god]</a:t>
                      </a:r>
                      <a:endParaRPr lang="sr-Latn-ME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  <a:latin typeface="Arial"/>
                        </a:rPr>
                        <a:t>d</a:t>
                      </a:r>
                      <a:endParaRPr lang="sr-Latn-ME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r-Latn-ME" sz="1000" dirty="0">
                          <a:effectLst/>
                          <a:latin typeface="Arial"/>
                        </a:rPr>
                        <a:t>stopa opadanja [%]</a:t>
                      </a:r>
                      <a:endParaRPr lang="sr-Latn-ME" sz="1100" dirty="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624"/>
            <a:ext cx="90170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03132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7480154"/>
              </p:ext>
            </p:extLst>
          </p:nvPr>
        </p:nvGraphicFramePr>
        <p:xfrm>
          <a:off x="1187624" y="980728"/>
          <a:ext cx="5098415" cy="762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9470"/>
                <a:gridCol w="601345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000" dirty="0">
                          <a:effectLst/>
                        </a:rPr>
                        <a:t>€/kWh</a:t>
                      </a:r>
                      <a:endParaRPr lang="sr-Latn-M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2020</a:t>
                      </a:r>
                      <a:endParaRPr lang="sr-Latn-M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2025</a:t>
                      </a:r>
                      <a:endParaRPr lang="sr-Latn-M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2030</a:t>
                      </a:r>
                      <a:endParaRPr lang="sr-Latn-M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000" dirty="0">
                          <a:effectLst/>
                        </a:rPr>
                        <a:t>2035</a:t>
                      </a:r>
                      <a:endParaRPr lang="sr-Latn-M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2040</a:t>
                      </a:r>
                      <a:endParaRPr lang="sr-Latn-M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2045</a:t>
                      </a:r>
                      <a:endParaRPr lang="sr-Latn-M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2050</a:t>
                      </a:r>
                      <a:endParaRPr lang="sr-Latn-M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Minimum</a:t>
                      </a:r>
                      <a:endParaRPr lang="sr-Latn-M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000" dirty="0">
                          <a:effectLst/>
                        </a:rPr>
                        <a:t>0.10</a:t>
                      </a:r>
                      <a:endParaRPr lang="sr-Latn-M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000" dirty="0">
                          <a:effectLst/>
                        </a:rPr>
                        <a:t>0.07</a:t>
                      </a:r>
                      <a:endParaRPr lang="sr-Latn-M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000" dirty="0">
                          <a:effectLst/>
                        </a:rPr>
                        <a:t>0.06</a:t>
                      </a:r>
                      <a:endParaRPr lang="sr-Latn-M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0.05</a:t>
                      </a:r>
                      <a:endParaRPr lang="sr-Latn-M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0.05</a:t>
                      </a:r>
                      <a:endParaRPr lang="sr-Latn-M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0.04</a:t>
                      </a:r>
                      <a:endParaRPr lang="sr-Latn-M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0.04</a:t>
                      </a:r>
                      <a:endParaRPr lang="sr-Latn-M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Prosjek</a:t>
                      </a:r>
                      <a:endParaRPr lang="sr-Latn-M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000" dirty="0">
                          <a:effectLst/>
                        </a:rPr>
                        <a:t>0.14</a:t>
                      </a:r>
                      <a:endParaRPr lang="sr-Latn-M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000" dirty="0">
                          <a:effectLst/>
                        </a:rPr>
                        <a:t>0.11</a:t>
                      </a:r>
                      <a:endParaRPr lang="sr-Latn-M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000" dirty="0">
                          <a:effectLst/>
                        </a:rPr>
                        <a:t>0.09</a:t>
                      </a:r>
                      <a:endParaRPr lang="sr-Latn-M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000" dirty="0">
                          <a:effectLst/>
                        </a:rPr>
                        <a:t>0.09</a:t>
                      </a:r>
                      <a:endParaRPr lang="sr-Latn-M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0.08</a:t>
                      </a:r>
                      <a:endParaRPr lang="sr-Latn-M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0.07</a:t>
                      </a:r>
                      <a:endParaRPr lang="sr-Latn-M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0.07</a:t>
                      </a:r>
                      <a:endParaRPr lang="sr-Latn-M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Maksimum</a:t>
                      </a:r>
                      <a:endParaRPr lang="sr-Latn-M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000" dirty="0">
                          <a:effectLst/>
                        </a:rPr>
                        <a:t>0.38</a:t>
                      </a:r>
                      <a:endParaRPr lang="sr-Latn-M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0.27</a:t>
                      </a:r>
                      <a:endParaRPr lang="sr-Latn-M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0.21</a:t>
                      </a:r>
                      <a:endParaRPr lang="sr-Latn-M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000" dirty="0">
                          <a:effectLst/>
                        </a:rPr>
                        <a:t>0.18</a:t>
                      </a:r>
                      <a:endParaRPr lang="sr-Latn-M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000" dirty="0">
                          <a:effectLst/>
                        </a:rPr>
                        <a:t>0.16</a:t>
                      </a:r>
                      <a:endParaRPr lang="sr-Latn-M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000" dirty="0">
                          <a:effectLst/>
                        </a:rPr>
                        <a:t>0.16</a:t>
                      </a:r>
                      <a:endParaRPr lang="sr-Latn-M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000" dirty="0">
                          <a:effectLst/>
                        </a:rPr>
                        <a:t>0.14</a:t>
                      </a:r>
                      <a:endParaRPr lang="sr-Latn-M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9513" y="612993"/>
            <a:ext cx="7992888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ME" altLang="sr-Latn-RS" sz="11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Međunarodna agencija za energiju (IEA) je dala projekciju kretanja LCOE za krovne PV sisteme do 2050. godine</a:t>
            </a:r>
            <a:r>
              <a:rPr kumimoji="0" lang="sr-Latn-ME" altLang="sr-Latn-R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: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ME" altLang="sr-Latn-R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4535106"/>
              </p:ext>
            </p:extLst>
          </p:nvPr>
        </p:nvGraphicFramePr>
        <p:xfrm>
          <a:off x="1259632" y="2492896"/>
          <a:ext cx="5112572" cy="610377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704991"/>
                <a:gridCol w="868106"/>
                <a:gridCol w="629240"/>
                <a:gridCol w="629240"/>
                <a:gridCol w="629240"/>
                <a:gridCol w="550585"/>
                <a:gridCol w="550585"/>
                <a:gridCol w="550585"/>
              </a:tblGrid>
              <a:tr h="216023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000" dirty="0">
                          <a:effectLst/>
                        </a:rPr>
                        <a:t>Period otplate </a:t>
                      </a:r>
                      <a:r>
                        <a:rPr lang="sr-Latn-ME" sz="1000" dirty="0" smtClean="0">
                          <a:effectLst/>
                        </a:rPr>
                        <a:t>(</a:t>
                      </a:r>
                      <a:r>
                        <a:rPr lang="sr-Latn-ME" sz="1000" dirty="0">
                          <a:effectLst/>
                        </a:rPr>
                        <a:t>god)</a:t>
                      </a:r>
                      <a:endParaRPr lang="sr-Latn-M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sr-Latn-M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000" dirty="0">
                          <a:effectLst/>
                        </a:rPr>
                        <a:t>12</a:t>
                      </a:r>
                      <a:endParaRPr lang="sr-Latn-M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5</a:t>
                      </a:r>
                      <a:endParaRPr lang="sr-Latn-M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10</a:t>
                      </a:r>
                      <a:endParaRPr lang="sr-Latn-M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15</a:t>
                      </a:r>
                      <a:endParaRPr lang="sr-Latn-M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20</a:t>
                      </a:r>
                      <a:endParaRPr lang="sr-Latn-M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000" dirty="0">
                          <a:effectLst/>
                        </a:rPr>
                        <a:t>25</a:t>
                      </a:r>
                      <a:endParaRPr lang="sr-Latn-M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9717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000" dirty="0">
                          <a:effectLst/>
                        </a:rPr>
                        <a:t>LCOE (€/KWh</a:t>
                      </a:r>
                      <a:r>
                        <a:rPr lang="sr-Latn-ME" sz="1000" dirty="0" smtClean="0">
                          <a:effectLst/>
                        </a:rPr>
                        <a:t>)</a:t>
                      </a:r>
                      <a:endParaRPr lang="sr-Latn-M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000" dirty="0">
                          <a:effectLst/>
                        </a:rPr>
                        <a:t>Scenario 1</a:t>
                      </a:r>
                      <a:endParaRPr lang="sr-Latn-M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000" dirty="0">
                          <a:effectLst/>
                        </a:rPr>
                        <a:t>0.114</a:t>
                      </a:r>
                      <a:endParaRPr lang="sr-Latn-M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3DE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000" dirty="0">
                          <a:effectLst/>
                        </a:rPr>
                        <a:t>0.118</a:t>
                      </a:r>
                      <a:endParaRPr lang="sr-Latn-M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000" dirty="0">
                          <a:effectLst/>
                        </a:rPr>
                        <a:t>0.115</a:t>
                      </a:r>
                      <a:endParaRPr lang="sr-Latn-M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000" dirty="0">
                          <a:effectLst/>
                        </a:rPr>
                        <a:t>0.113</a:t>
                      </a:r>
                      <a:endParaRPr lang="sr-Latn-M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000" dirty="0">
                          <a:effectLst/>
                        </a:rPr>
                        <a:t>0.111</a:t>
                      </a:r>
                      <a:endParaRPr lang="sr-Latn-M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000" dirty="0">
                          <a:effectLst/>
                        </a:rPr>
                        <a:t>0.109</a:t>
                      </a:r>
                      <a:endParaRPr lang="sr-Latn-M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97177">
                <a:tc vMerge="1">
                  <a:txBody>
                    <a:bodyPr/>
                    <a:lstStyle/>
                    <a:p>
                      <a:endParaRPr lang="sr-Latn-M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000" dirty="0">
                          <a:effectLst/>
                        </a:rPr>
                        <a:t>Scenario 2</a:t>
                      </a:r>
                      <a:endParaRPr lang="sr-Latn-M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000" dirty="0">
                          <a:effectLst/>
                        </a:rPr>
                        <a:t>0.162</a:t>
                      </a:r>
                      <a:endParaRPr lang="sr-Latn-M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3DE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000" dirty="0">
                          <a:effectLst/>
                        </a:rPr>
                        <a:t>0.168</a:t>
                      </a:r>
                      <a:endParaRPr lang="sr-Latn-M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000" dirty="0">
                          <a:effectLst/>
                        </a:rPr>
                        <a:t>0.163</a:t>
                      </a:r>
                      <a:endParaRPr lang="sr-Latn-M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000" dirty="0">
                          <a:effectLst/>
                        </a:rPr>
                        <a:t>0.159</a:t>
                      </a:r>
                      <a:endParaRPr lang="sr-Latn-M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000" dirty="0">
                          <a:effectLst/>
                        </a:rPr>
                        <a:t>0.156</a:t>
                      </a:r>
                      <a:endParaRPr lang="sr-Latn-M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000" dirty="0">
                          <a:effectLst/>
                        </a:rPr>
                        <a:t>0.154</a:t>
                      </a:r>
                      <a:endParaRPr lang="sr-Latn-M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32065"/>
              </p:ext>
            </p:extLst>
          </p:nvPr>
        </p:nvGraphicFramePr>
        <p:xfrm>
          <a:off x="1187624" y="3645024"/>
          <a:ext cx="6192688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331640" y="2132856"/>
            <a:ext cx="44644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Rezultati</a:t>
            </a:r>
            <a:r>
              <a:rPr lang="en-US" sz="11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1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analize</a:t>
            </a:r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  <a:endParaRPr lang="sr-Latn-ME" sz="11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624"/>
            <a:ext cx="90170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08519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7620000" cy="4104456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sr-Latn-ME" sz="1200" dirty="0">
                <a:solidFill>
                  <a:schemeClr val="accent1">
                    <a:lumMod val="50000"/>
                  </a:schemeClr>
                </a:solidFill>
              </a:rPr>
              <a:t>Solarni potencijal Crne Gore </a:t>
            </a:r>
            <a:r>
              <a:rPr lang="sr-Latn-ME" sz="1200" dirty="0" smtClean="0">
                <a:solidFill>
                  <a:schemeClr val="accent1">
                    <a:lumMod val="50000"/>
                  </a:schemeClr>
                </a:solidFill>
              </a:rPr>
              <a:t>ne </a:t>
            </a:r>
            <a:r>
              <a:rPr lang="sr-Latn-ME" sz="1200" dirty="0">
                <a:solidFill>
                  <a:schemeClr val="accent1">
                    <a:lumMod val="50000"/>
                  </a:schemeClr>
                </a:solidFill>
              </a:rPr>
              <a:t>bi trebalo zanemariti.</a:t>
            </a:r>
            <a:endParaRPr lang="sr-Latn-ME" sz="1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114300" indent="0" algn="just">
              <a:buNone/>
            </a:pPr>
            <a:endParaRPr lang="sr-Latn-ME" sz="1200" dirty="0">
              <a:solidFill>
                <a:schemeClr val="accent1">
                  <a:lumMod val="50000"/>
                </a:schemeClr>
              </a:solidFill>
            </a:endParaRPr>
          </a:p>
          <a:p>
            <a:pPr marL="114300" indent="0" algn="just">
              <a:buNone/>
            </a:pPr>
            <a:r>
              <a:rPr lang="sr-Latn-ME" sz="1200" dirty="0" smtClean="0">
                <a:solidFill>
                  <a:schemeClr val="accent1">
                    <a:lumMod val="50000"/>
                  </a:schemeClr>
                </a:solidFill>
              </a:rPr>
              <a:t>Glavnu </a:t>
            </a:r>
            <a:r>
              <a:rPr lang="sr-Latn-ME" sz="1200" dirty="0">
                <a:solidFill>
                  <a:schemeClr val="accent1">
                    <a:lumMod val="50000"/>
                  </a:schemeClr>
                </a:solidFill>
              </a:rPr>
              <a:t>prepreku u širenju solarne energije predstavljaju visoki troškovi investiranja po kWh. </a:t>
            </a:r>
            <a:endParaRPr lang="sr-Latn-ME" sz="1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114300" indent="0">
              <a:buNone/>
            </a:pPr>
            <a:endParaRPr lang="sr-Latn-ME" sz="1200" dirty="0">
              <a:solidFill>
                <a:schemeClr val="accent1">
                  <a:lumMod val="50000"/>
                </a:schemeClr>
              </a:solidFill>
            </a:endParaRPr>
          </a:p>
          <a:p>
            <a:pPr marL="114300" indent="0">
              <a:buNone/>
            </a:pPr>
            <a:r>
              <a:rPr lang="en-US" sz="1200" dirty="0" err="1" smtClean="0">
                <a:solidFill>
                  <a:schemeClr val="accent1">
                    <a:lumMod val="50000"/>
                  </a:schemeClr>
                </a:solidFill>
              </a:rPr>
              <a:t>Mogu</a:t>
            </a:r>
            <a:r>
              <a:rPr lang="sr-Latn-ME" sz="1200" dirty="0" smtClean="0">
                <a:solidFill>
                  <a:schemeClr val="accent1">
                    <a:lumMod val="50000"/>
                  </a:schemeClr>
                </a:solidFill>
              </a:rPr>
              <a:t>ć</a:t>
            </a:r>
            <a:r>
              <a:rPr lang="en-US" sz="1200" dirty="0" err="1" smtClean="0">
                <a:solidFill>
                  <a:schemeClr val="accent1">
                    <a:lumMod val="50000"/>
                  </a:schemeClr>
                </a:solidFill>
              </a:rPr>
              <a:t>nost</a:t>
            </a:r>
            <a:r>
              <a:rPr lang="en-US" sz="12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200" dirty="0" err="1" smtClean="0">
                <a:solidFill>
                  <a:schemeClr val="accent1">
                    <a:lumMod val="50000"/>
                  </a:schemeClr>
                </a:solidFill>
              </a:rPr>
              <a:t>pove</a:t>
            </a:r>
            <a:r>
              <a:rPr lang="sr-Latn-ME" sz="1200" dirty="0" smtClean="0">
                <a:solidFill>
                  <a:schemeClr val="accent1">
                    <a:lumMod val="50000"/>
                  </a:schemeClr>
                </a:solidFill>
              </a:rPr>
              <a:t>ća</a:t>
            </a:r>
            <a:r>
              <a:rPr lang="en-US" sz="1200" dirty="0" err="1" smtClean="0">
                <a:solidFill>
                  <a:schemeClr val="accent1">
                    <a:lumMod val="50000"/>
                  </a:schemeClr>
                </a:solidFill>
              </a:rPr>
              <a:t>nja</a:t>
            </a:r>
            <a:r>
              <a:rPr lang="en-US" sz="12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200" dirty="0" err="1" smtClean="0">
                <a:solidFill>
                  <a:schemeClr val="accent1">
                    <a:lumMod val="50000"/>
                  </a:schemeClr>
                </a:solidFill>
              </a:rPr>
              <a:t>profitabilnosti</a:t>
            </a:r>
            <a:r>
              <a:rPr lang="sr-Latn-ME" sz="1200" dirty="0" smtClean="0">
                <a:solidFill>
                  <a:schemeClr val="accent1">
                    <a:lumMod val="50000"/>
                  </a:schemeClr>
                </a:solidFill>
              </a:rPr>
              <a:t>:</a:t>
            </a:r>
          </a:p>
          <a:p>
            <a:pPr marL="114300" indent="0">
              <a:buNone/>
            </a:pPr>
            <a:endParaRPr lang="en-US" sz="12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sr-Latn-ME" sz="1200" dirty="0" smtClean="0">
                <a:solidFill>
                  <a:schemeClr val="accent1">
                    <a:lumMod val="50000"/>
                  </a:schemeClr>
                </a:solidFill>
              </a:rPr>
              <a:t>produženje </a:t>
            </a:r>
            <a:r>
              <a:rPr lang="sr-Latn-ME" sz="1200" dirty="0">
                <a:solidFill>
                  <a:schemeClr val="accent1">
                    <a:lumMod val="50000"/>
                  </a:schemeClr>
                </a:solidFill>
              </a:rPr>
              <a:t>perioda za koji važe podsticajne tarife ili subvencionisanje dijela ulaganja od strane </a:t>
            </a:r>
            <a:r>
              <a:rPr lang="sr-Latn-ME" sz="1200" dirty="0" smtClean="0">
                <a:solidFill>
                  <a:schemeClr val="accent1">
                    <a:lumMod val="50000"/>
                  </a:schemeClr>
                </a:solidFill>
              </a:rPr>
              <a:t>države.</a:t>
            </a:r>
          </a:p>
          <a:p>
            <a:r>
              <a:rPr lang="sr-Latn-ME" sz="1200" dirty="0">
                <a:solidFill>
                  <a:schemeClr val="accent1">
                    <a:lumMod val="50000"/>
                  </a:schemeClr>
                </a:solidFill>
              </a:rPr>
              <a:t>s</a:t>
            </a:r>
            <a:r>
              <a:rPr lang="sr-Latn-ME" sz="1200" dirty="0" smtClean="0">
                <a:solidFill>
                  <a:schemeClr val="accent1">
                    <a:lumMod val="50000"/>
                  </a:schemeClr>
                </a:solidFill>
              </a:rPr>
              <a:t>manjenje troškova – trend opadanja troškova ide u prilog povećanju profitabilnosti</a:t>
            </a:r>
          </a:p>
          <a:p>
            <a:r>
              <a:rPr lang="sr-Latn-ME" sz="1200" dirty="0">
                <a:solidFill>
                  <a:schemeClr val="accent1">
                    <a:lumMod val="50000"/>
                  </a:schemeClr>
                </a:solidFill>
              </a:rPr>
              <a:t>o</a:t>
            </a:r>
            <a:r>
              <a:rPr lang="sr-Latn-ME" sz="1200" dirty="0" smtClean="0">
                <a:solidFill>
                  <a:schemeClr val="accent1">
                    <a:lumMod val="50000"/>
                  </a:schemeClr>
                </a:solidFill>
              </a:rPr>
              <a:t>ptimalan izbor </a:t>
            </a:r>
            <a:r>
              <a:rPr lang="sr-Latn-ME" sz="1200" dirty="0">
                <a:solidFill>
                  <a:schemeClr val="accent1">
                    <a:lumMod val="50000"/>
                  </a:schemeClr>
                </a:solidFill>
              </a:rPr>
              <a:t>lokacije za postavljanje PV </a:t>
            </a:r>
            <a:r>
              <a:rPr lang="sr-Latn-ME" sz="1200" dirty="0" smtClean="0">
                <a:solidFill>
                  <a:schemeClr val="accent1">
                    <a:lumMod val="50000"/>
                  </a:schemeClr>
                </a:solidFill>
              </a:rPr>
              <a:t>sistema,</a:t>
            </a:r>
          </a:p>
          <a:p>
            <a:r>
              <a:rPr lang="sr-Latn-ME" sz="1200" dirty="0" smtClean="0">
                <a:solidFill>
                  <a:schemeClr val="accent1">
                    <a:lumMod val="50000"/>
                  </a:schemeClr>
                </a:solidFill>
              </a:rPr>
              <a:t>mogućnost </a:t>
            </a:r>
            <a:r>
              <a:rPr lang="sr-Latn-ME" sz="1200" dirty="0">
                <a:solidFill>
                  <a:schemeClr val="accent1">
                    <a:lumMod val="50000"/>
                  </a:schemeClr>
                </a:solidFill>
              </a:rPr>
              <a:t>uvođenja sistema za praćenje kako bi povećali energetski </a:t>
            </a:r>
            <a:r>
              <a:rPr lang="sr-Latn-ME" sz="1200" dirty="0" smtClean="0">
                <a:solidFill>
                  <a:schemeClr val="accent1">
                    <a:lumMod val="50000"/>
                  </a:schemeClr>
                </a:solidFill>
              </a:rPr>
              <a:t>prinos</a:t>
            </a:r>
          </a:p>
          <a:p>
            <a:r>
              <a:rPr lang="sr-Latn-ME" sz="1200" dirty="0">
                <a:solidFill>
                  <a:schemeClr val="accent1">
                    <a:lumMod val="50000"/>
                  </a:schemeClr>
                </a:solidFill>
              </a:rPr>
              <a:t>i</a:t>
            </a:r>
            <a:r>
              <a:rPr lang="sr-Latn-ME" sz="1200" dirty="0" smtClean="0">
                <a:solidFill>
                  <a:schemeClr val="accent1">
                    <a:lumMod val="50000"/>
                  </a:schemeClr>
                </a:solidFill>
              </a:rPr>
              <a:t>zbor jeftinije opcije </a:t>
            </a:r>
            <a:r>
              <a:rPr lang="sr-Latn-ME" sz="1200" dirty="0">
                <a:solidFill>
                  <a:schemeClr val="accent1">
                    <a:lumMod val="50000"/>
                  </a:schemeClr>
                </a:solidFill>
              </a:rPr>
              <a:t>- </a:t>
            </a:r>
            <a:r>
              <a:rPr lang="sr-Latn-ME" sz="1200" dirty="0" smtClean="0">
                <a:solidFill>
                  <a:schemeClr val="accent1">
                    <a:lumMod val="50000"/>
                  </a:schemeClr>
                </a:solidFill>
              </a:rPr>
              <a:t>tehnologija </a:t>
            </a:r>
            <a:r>
              <a:rPr lang="sr-Latn-ME" sz="1200" dirty="0">
                <a:solidFill>
                  <a:schemeClr val="accent1">
                    <a:lumMod val="50000"/>
                  </a:schemeClr>
                </a:solidFill>
              </a:rPr>
              <a:t>tankog filma</a:t>
            </a:r>
            <a:r>
              <a:rPr lang="sr-Latn-ME" sz="1200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 marL="114300" indent="0">
              <a:buNone/>
            </a:pPr>
            <a:endParaRPr lang="sr-Latn-ME" sz="1200" dirty="0">
              <a:solidFill>
                <a:schemeClr val="accent1">
                  <a:lumMod val="50000"/>
                </a:schemeClr>
              </a:solidFill>
            </a:endParaRPr>
          </a:p>
          <a:p>
            <a:pPr marL="114300" indent="0">
              <a:buNone/>
            </a:pPr>
            <a:r>
              <a:rPr lang="sr-Latn-ME" sz="1200" dirty="0" smtClean="0">
                <a:solidFill>
                  <a:schemeClr val="accent1">
                    <a:lumMod val="50000"/>
                  </a:schemeClr>
                </a:solidFill>
              </a:rPr>
              <a:t>Najskuplja </a:t>
            </a:r>
            <a:r>
              <a:rPr lang="sr-Latn-ME" sz="1200" dirty="0">
                <a:solidFill>
                  <a:schemeClr val="accent1">
                    <a:lumMod val="50000"/>
                  </a:schemeClr>
                </a:solidFill>
              </a:rPr>
              <a:t>tehnologija proizvodnje električne energije, </a:t>
            </a:r>
            <a:r>
              <a:rPr lang="sr-Latn-ME" sz="1200" dirty="0" smtClean="0">
                <a:solidFill>
                  <a:schemeClr val="accent1">
                    <a:lumMod val="50000"/>
                  </a:schemeClr>
                </a:solidFill>
              </a:rPr>
              <a:t>ali ujedno i </a:t>
            </a:r>
            <a:r>
              <a:rPr lang="sr-Latn-ME" sz="1200" dirty="0">
                <a:solidFill>
                  <a:schemeClr val="accent1">
                    <a:lumMod val="50000"/>
                  </a:schemeClr>
                </a:solidFill>
              </a:rPr>
              <a:t>najprihvatljivija opcija za </a:t>
            </a:r>
            <a:r>
              <a:rPr lang="sr-Latn-ME" sz="1200" dirty="0" smtClean="0">
                <a:solidFill>
                  <a:schemeClr val="accent1">
                    <a:lumMod val="50000"/>
                  </a:schemeClr>
                </a:solidFill>
              </a:rPr>
              <a:t>domaćinstva.</a:t>
            </a:r>
          </a:p>
          <a:p>
            <a:pPr marL="114300" indent="0">
              <a:buNone/>
            </a:pPr>
            <a:endParaRPr lang="sr-Latn-ME" sz="1200" dirty="0">
              <a:solidFill>
                <a:schemeClr val="accent1">
                  <a:lumMod val="50000"/>
                </a:schemeClr>
              </a:solidFill>
            </a:endParaRPr>
          </a:p>
          <a:p>
            <a:pPr marL="114300" indent="0">
              <a:buNone/>
            </a:pPr>
            <a:r>
              <a:rPr lang="sr-Latn-ME" sz="1200" dirty="0" smtClean="0">
                <a:solidFill>
                  <a:schemeClr val="accent1">
                    <a:lumMod val="50000"/>
                  </a:schemeClr>
                </a:solidFill>
              </a:rPr>
              <a:t>Važno podizanje </a:t>
            </a:r>
            <a:r>
              <a:rPr lang="sr-Latn-ME" sz="1200" dirty="0">
                <a:solidFill>
                  <a:schemeClr val="accent1">
                    <a:lumMod val="50000"/>
                  </a:schemeClr>
                </a:solidFill>
              </a:rPr>
              <a:t>svijesti o značaju uticaja korišćenja PV sistema na redukciju emisije </a:t>
            </a:r>
            <a:r>
              <a:rPr lang="sr-Latn-ME" sz="1200" dirty="0" smtClean="0">
                <a:solidFill>
                  <a:schemeClr val="accent1">
                    <a:lumMod val="50000"/>
                  </a:schemeClr>
                </a:solidFill>
              </a:rPr>
              <a:t>CO2</a:t>
            </a:r>
            <a:r>
              <a:rPr lang="sr-Latn-ME" sz="1200" dirty="0">
                <a:solidFill>
                  <a:schemeClr val="accent1">
                    <a:lumMod val="50000"/>
                  </a:schemeClr>
                </a:solidFill>
              </a:rPr>
              <a:t>.</a:t>
            </a:r>
            <a:endParaRPr lang="sr-Latn-ME" sz="1200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835696" y="622095"/>
            <a:ext cx="42484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accent1">
                    <a:lumMod val="50000"/>
                  </a:schemeClr>
                </a:solidFill>
              </a:rPr>
              <a:t>ZAKLJU</a:t>
            </a:r>
            <a:r>
              <a:rPr lang="sr-Latn-RS" sz="1400" b="1" dirty="0">
                <a:solidFill>
                  <a:schemeClr val="accent1">
                    <a:lumMod val="50000"/>
                  </a:schemeClr>
                </a:solidFill>
              </a:rPr>
              <a:t>ČAK</a:t>
            </a:r>
            <a:endParaRPr lang="sr-Latn-ME" sz="1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624"/>
            <a:ext cx="90170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60943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sr-Latn-M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ctr">
              <a:buNone/>
            </a:pPr>
            <a:endParaRPr lang="sr-Latn-ME" dirty="0" smtClean="0"/>
          </a:p>
          <a:p>
            <a:pPr marL="114300" indent="0" algn="ctr">
              <a:buNone/>
            </a:pPr>
            <a:endParaRPr lang="sr-Latn-ME" dirty="0"/>
          </a:p>
          <a:p>
            <a:pPr marL="114300" indent="0" algn="ctr">
              <a:buNone/>
            </a:pPr>
            <a:endParaRPr lang="sr-Latn-ME" dirty="0" smtClean="0"/>
          </a:p>
          <a:p>
            <a:pPr marL="114300" indent="0" algn="ctr">
              <a:buNone/>
            </a:pPr>
            <a:r>
              <a:rPr lang="sr-Latn-ME" b="1" dirty="0" smtClean="0">
                <a:solidFill>
                  <a:schemeClr val="accent1">
                    <a:lumMod val="50000"/>
                  </a:schemeClr>
                </a:solidFill>
              </a:rPr>
              <a:t>HVALA NA PAŽNJI!</a:t>
            </a:r>
            <a:endParaRPr lang="sr-Latn-ME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324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7620000" cy="5996136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sr-Latn-RS" b="1" dirty="0" smtClean="0">
                <a:solidFill>
                  <a:schemeClr val="accent1">
                    <a:lumMod val="50000"/>
                  </a:schemeClr>
                </a:solidFill>
              </a:rPr>
              <a:t>Pitanja za diskusiju</a:t>
            </a:r>
          </a:p>
          <a:p>
            <a:pPr marL="114300" indent="0" algn="ctr">
              <a:buNone/>
            </a:pPr>
            <a:endParaRPr lang="sr-Latn-RS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Font typeface="Wingdings" pitchFamily="2" charset="2"/>
              <a:buChar char="q"/>
            </a:pPr>
            <a:r>
              <a:rPr lang="sr-Latn-ME" sz="1200" b="1" dirty="0" smtClean="0">
                <a:solidFill>
                  <a:schemeClr val="accent1">
                    <a:lumMod val="50000"/>
                  </a:schemeClr>
                </a:solidFill>
              </a:rPr>
              <a:t>U </a:t>
            </a:r>
            <a:r>
              <a:rPr lang="sr-Latn-ME" sz="1200" b="1" dirty="0">
                <a:solidFill>
                  <a:schemeClr val="accent1">
                    <a:lumMod val="50000"/>
                  </a:schemeClr>
                </a:solidFill>
              </a:rPr>
              <a:t>kojoj mjeri bi na dobijene rezultate uticalo smanjenje izlazne snage fotonaponskih panela u vremenskom periodu koji se analizira</a:t>
            </a:r>
            <a:r>
              <a:rPr lang="sr-Latn-ME" sz="1200" b="1" dirty="0" smtClean="0">
                <a:solidFill>
                  <a:schemeClr val="accent1">
                    <a:lumMod val="50000"/>
                  </a:schemeClr>
                </a:solidFill>
              </a:rPr>
              <a:t>?</a:t>
            </a:r>
          </a:p>
          <a:p>
            <a:pPr marL="114300" indent="0" algn="just">
              <a:buNone/>
            </a:pPr>
            <a:endParaRPr lang="sr-Latn-ME" sz="12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 algn="just">
              <a:buFont typeface="Wingdings" pitchFamily="2" charset="2"/>
              <a:buChar char="§"/>
            </a:pPr>
            <a:r>
              <a:rPr lang="sr-Latn-RS" sz="1000" b="1" dirty="0" smtClean="0">
                <a:solidFill>
                  <a:schemeClr val="accent1">
                    <a:lumMod val="50000"/>
                  </a:schemeClr>
                </a:solidFill>
              </a:rPr>
              <a:t>NSV prihoda bi se smanjila na 17.138,09 € umjesto </a:t>
            </a:r>
            <a:r>
              <a:rPr lang="sr-Latn-RS" sz="1000" b="1" dirty="0">
                <a:solidFill>
                  <a:schemeClr val="accent1">
                    <a:lumMod val="50000"/>
                  </a:schemeClr>
                </a:solidFill>
              </a:rPr>
              <a:t>dotadašnjih </a:t>
            </a:r>
            <a:r>
              <a:rPr lang="sr-Latn-RS" sz="1000" b="1" dirty="0" smtClean="0">
                <a:solidFill>
                  <a:schemeClr val="accent1">
                    <a:lumMod val="50000"/>
                  </a:schemeClr>
                </a:solidFill>
              </a:rPr>
              <a:t>17.825,91 €</a:t>
            </a:r>
          </a:p>
          <a:p>
            <a:pPr lvl="1" algn="just">
              <a:buFont typeface="Wingdings" pitchFamily="2" charset="2"/>
              <a:buChar char="§"/>
            </a:pPr>
            <a:r>
              <a:rPr lang="sr-Latn-RS" sz="1000" b="1" dirty="0" smtClean="0">
                <a:solidFill>
                  <a:schemeClr val="accent1">
                    <a:lumMod val="50000"/>
                  </a:schemeClr>
                </a:solidFill>
              </a:rPr>
              <a:t>Scenario 1: NSV -814,64 €, ISP 8,07 %; Scenario 2: NSV -8.374,04,  ISP 2,02 %</a:t>
            </a:r>
          </a:p>
          <a:p>
            <a:pPr marL="114300" indent="0" algn="just">
              <a:buNone/>
            </a:pPr>
            <a:endParaRPr lang="sr-Latn-ME" sz="12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Font typeface="Wingdings" pitchFamily="2" charset="2"/>
              <a:buChar char="q"/>
            </a:pPr>
            <a:r>
              <a:rPr lang="sr-Latn-ME" sz="1200" b="1" dirty="0" smtClean="0">
                <a:solidFill>
                  <a:schemeClr val="accent1">
                    <a:lumMod val="50000"/>
                  </a:schemeClr>
                </a:solidFill>
              </a:rPr>
              <a:t>Da </a:t>
            </a:r>
            <a:r>
              <a:rPr lang="sr-Latn-ME" sz="1200" b="1" dirty="0">
                <a:solidFill>
                  <a:schemeClr val="accent1">
                    <a:lumMod val="50000"/>
                  </a:schemeClr>
                </a:solidFill>
              </a:rPr>
              <a:t>li su autori sproveli slična istraživanja u slučaju veće ukupne snage fotonaponske instalacije I ako jesu, do kojih su </a:t>
            </a:r>
            <a:r>
              <a:rPr lang="sr-Latn-ME" sz="1200" b="1" dirty="0" smtClean="0">
                <a:solidFill>
                  <a:schemeClr val="accent1">
                    <a:lumMod val="50000"/>
                  </a:schemeClr>
                </a:solidFill>
              </a:rPr>
              <a:t>rezultata </a:t>
            </a:r>
            <a:r>
              <a:rPr lang="sr-Latn-ME" sz="1200" b="1" dirty="0">
                <a:solidFill>
                  <a:schemeClr val="accent1">
                    <a:lumMod val="50000"/>
                  </a:schemeClr>
                </a:solidFill>
              </a:rPr>
              <a:t>došli</a:t>
            </a:r>
            <a:r>
              <a:rPr lang="sr-Latn-ME" sz="1200" b="1" dirty="0" smtClean="0">
                <a:solidFill>
                  <a:schemeClr val="accent1">
                    <a:lumMod val="50000"/>
                  </a:schemeClr>
                </a:solidFill>
              </a:rPr>
              <a:t>?</a:t>
            </a:r>
          </a:p>
          <a:p>
            <a:pPr marL="114300" indent="0" algn="just">
              <a:buNone/>
            </a:pPr>
            <a:endParaRPr lang="sr-Latn-ME" sz="12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 algn="just">
              <a:buFont typeface="Wingdings" pitchFamily="2" charset="2"/>
              <a:buChar char="§"/>
            </a:pPr>
            <a:r>
              <a:rPr lang="sr-Latn-RS" sz="1000" b="1" smtClean="0">
                <a:solidFill>
                  <a:schemeClr val="accent1">
                    <a:lumMod val="50000"/>
                  </a:schemeClr>
                </a:solidFill>
              </a:rPr>
              <a:t>Potreban </a:t>
            </a:r>
            <a:r>
              <a:rPr lang="sr-Latn-RS" sz="1000" b="1" dirty="0" smtClean="0">
                <a:solidFill>
                  <a:schemeClr val="accent1">
                    <a:lumMod val="50000"/>
                  </a:schemeClr>
                </a:solidFill>
              </a:rPr>
              <a:t>veći broj solarnih panela – opadanje jedinične cijene (oko 15%)</a:t>
            </a:r>
          </a:p>
          <a:p>
            <a:pPr lvl="1" algn="just">
              <a:buFont typeface="Wingdings" pitchFamily="2" charset="2"/>
              <a:buChar char="§"/>
            </a:pPr>
            <a:r>
              <a:rPr lang="sr-Latn-RS" sz="1000" b="1" dirty="0" smtClean="0">
                <a:solidFill>
                  <a:schemeClr val="accent1">
                    <a:lumMod val="50000"/>
                  </a:schemeClr>
                </a:solidFill>
              </a:rPr>
              <a:t>Konkretno – 1. scenario – 1,13 €/W; 2. scenario 1,7 €/W</a:t>
            </a:r>
          </a:p>
        </p:txBody>
      </p:sp>
    </p:spTree>
    <p:extLst>
      <p:ext uri="{BB962C8B-B14F-4D97-AF65-F5344CB8AC3E}">
        <p14:creationId xmlns:p14="http://schemas.microsoft.com/office/powerpoint/2010/main" val="3771247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3968" y="1273809"/>
            <a:ext cx="3888432" cy="4980983"/>
          </a:xfrm>
        </p:spPr>
        <p:txBody>
          <a:bodyPr>
            <a:normAutofit/>
          </a:bodyPr>
          <a:lstStyle/>
          <a:p>
            <a:endParaRPr lang="sr-Latn-ME" dirty="0"/>
          </a:p>
          <a:p>
            <a:pPr algn="just">
              <a:buSzPct val="50000"/>
            </a:pPr>
            <a:r>
              <a:rPr lang="sr-Latn-ME" sz="11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PV sistemi - relativno </a:t>
            </a:r>
            <a:r>
              <a:rPr lang="sr-Latn-ME" sz="11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novi segment energetike koji se </a:t>
            </a:r>
            <a:r>
              <a:rPr lang="sr-Latn-ME" sz="11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veoma brzo </a:t>
            </a:r>
            <a:r>
              <a:rPr lang="sr-Latn-ME" sz="11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razvija i trenutno se smatra konkurentnim izvorima električne energije širom svijeta</a:t>
            </a:r>
            <a:r>
              <a:rPr lang="sr-Latn-ME" sz="11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buSzPct val="50000"/>
            </a:pPr>
            <a:endParaRPr lang="sr-Latn-ME" sz="1100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SzPct val="50000"/>
            </a:pPr>
            <a:r>
              <a:rPr lang="en-US" sz="1100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Dostizanje</a:t>
            </a:r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</a:t>
            </a:r>
            <a:r>
              <a:rPr lang="sr-Latn-RS" sz="11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čke</a:t>
            </a:r>
            <a:r>
              <a:rPr lang="sr-Latn-ME" sz="11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ME" sz="11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„mrežnog pariteta</a:t>
            </a:r>
            <a:r>
              <a:rPr lang="sr-Latn-ME" sz="11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11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buSzPct val="50000"/>
            </a:pPr>
            <a:endParaRPr lang="sr-Latn-ME" sz="1100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SzPct val="50000"/>
            </a:pPr>
            <a:r>
              <a:rPr lang="sr-Latn-ME" sz="11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Crna Gora ima i veoma značajan potencijal za proizvodnju solarne energije:</a:t>
            </a:r>
            <a:endParaRPr lang="en-US" sz="1100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SzPct val="50000"/>
            </a:pPr>
            <a:endParaRPr lang="en-US" sz="1100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SzPct val="50000"/>
            </a:pPr>
            <a:endParaRPr lang="sr-Latn-ME" sz="1100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SzPct val="50000"/>
            </a:pPr>
            <a:endParaRPr lang="sr-Latn-ME" sz="11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SzPct val="50000"/>
            </a:pPr>
            <a:endParaRPr lang="sr-Latn-ME" sz="1100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SzPct val="50000"/>
            </a:pPr>
            <a:endParaRPr lang="sr-Latn-ME" sz="11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SzPct val="50000"/>
            </a:pPr>
            <a:endParaRPr lang="sr-Latn-ME" sz="1100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0" algn="just">
              <a:buSzPct val="50000"/>
              <a:buNone/>
            </a:pPr>
            <a:endParaRPr lang="sr-Latn-ME" sz="1100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SzPct val="50000"/>
            </a:pPr>
            <a:r>
              <a:rPr lang="sr-Latn-ME" sz="1100" b="1" i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Zašto PV sistemi u Crnoj Gori nisu u širokoj upotrebi kada se uzimu u obzir pobrojane povoljnosti?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947" y="1320802"/>
            <a:ext cx="3675005" cy="4648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767687" y="3284984"/>
            <a:ext cx="33843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171450" algn="just">
              <a:buSzPct val="50000"/>
              <a:buFontTx/>
              <a:buChar char="-"/>
            </a:pPr>
            <a:r>
              <a:rPr lang="sr-Latn-ME" sz="11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2000 –</a:t>
            </a:r>
            <a:r>
              <a:rPr lang="sr-Latn-ME" sz="11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ME" sz="11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2500 </a:t>
            </a:r>
            <a:r>
              <a:rPr lang="sr-Latn-ME" sz="11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sunčanih časova godišnje</a:t>
            </a:r>
          </a:p>
          <a:p>
            <a:pPr marL="285750" indent="-171450" algn="just">
              <a:buSzPct val="50000"/>
              <a:buFontTx/>
              <a:buChar char="-"/>
            </a:pPr>
            <a:r>
              <a:rPr lang="sr-Latn-ME" sz="11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1602 </a:t>
            </a:r>
            <a:r>
              <a:rPr lang="sr-Latn-ME" sz="11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kWh/m2 - </a:t>
            </a:r>
            <a:r>
              <a:rPr lang="sr-Latn-ME" sz="11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horizontaln</a:t>
            </a:r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sr-Latn-ME" sz="11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insolacij</a:t>
            </a:r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sr-Latn-ME" sz="11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ME" sz="11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(godišnja raspoloživa količina sunčevog zračenja kao primarnog izvora </a:t>
            </a:r>
            <a:r>
              <a:rPr lang="sr-Latn-ME" sz="11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energije)</a:t>
            </a:r>
            <a:endParaRPr lang="sr-Latn-ME" sz="11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71107" y="620688"/>
            <a:ext cx="34250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sz="1600" b="1" dirty="0" smtClean="0">
                <a:solidFill>
                  <a:schemeClr val="accent1">
                    <a:lumMod val="75000"/>
                  </a:schemeClr>
                </a:solidFill>
              </a:rPr>
              <a:t>UVOD</a:t>
            </a:r>
            <a:endParaRPr lang="sr-Latn-ME" sz="1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624"/>
            <a:ext cx="90170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6358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71107" y="620688"/>
            <a:ext cx="34250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</a:rPr>
              <a:t>REGULATORNI OKVIR</a:t>
            </a:r>
            <a:endParaRPr lang="sr-Latn-ME" sz="1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95536" y="1268760"/>
            <a:ext cx="7776864" cy="3189837"/>
          </a:xfrm>
        </p:spPr>
        <p:txBody>
          <a:bodyPr>
            <a:normAutofit/>
          </a:bodyPr>
          <a:lstStyle/>
          <a:p>
            <a:endParaRPr lang="sr-Latn-ME" dirty="0"/>
          </a:p>
          <a:p>
            <a:pPr algn="just">
              <a:buSzPct val="50000"/>
            </a:pPr>
            <a:r>
              <a:rPr lang="en-US" sz="1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sr-Latn-ME" sz="12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odsticajn</a:t>
            </a:r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sr-Latn-ME" sz="12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cijen</a:t>
            </a:r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sr-Latn-ME" sz="12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ME" sz="1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otkupa </a:t>
            </a:r>
            <a:r>
              <a:rPr lang="sr-Latn-ME" sz="12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električne </a:t>
            </a:r>
            <a:r>
              <a:rPr lang="sr-Latn-ME" sz="1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energije iz solarnih </a:t>
            </a:r>
            <a:r>
              <a:rPr lang="sr-Latn-ME" sz="12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elektrana </a:t>
            </a:r>
            <a:r>
              <a:rPr lang="sr-Latn-ME" sz="1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zgradama ili građevinskim konstrukcijama, instalisane snage manje od 1 </a:t>
            </a:r>
            <a:r>
              <a:rPr lang="sr-Latn-ME" sz="12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MW</a:t>
            </a:r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od </a:t>
            </a:r>
            <a:r>
              <a:rPr lang="sr-Latn-ME" sz="12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 c€/</a:t>
            </a:r>
            <a:r>
              <a:rPr lang="sr-Latn-ME" sz="12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kWh. </a:t>
            </a:r>
            <a:r>
              <a:rPr lang="en-US" sz="1200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sr-Latn-ME" sz="1200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Urerdba </a:t>
            </a:r>
            <a:r>
              <a:rPr lang="sr-Latn-ME" sz="12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tarifnom sistemu za utvrđivanje podsticajne cijene električne energije iz obnovljivih izvora energije i visokoefikasne </a:t>
            </a:r>
            <a:r>
              <a:rPr lang="sr-Latn-ME" sz="1200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kogeneracije</a:t>
            </a:r>
            <a:r>
              <a:rPr lang="en-US" sz="12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1200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SzPct val="50000"/>
            </a:pPr>
            <a:endParaRPr lang="sr-Latn-RS" sz="1200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SzPct val="50000"/>
            </a:pPr>
            <a:endParaRPr lang="en-US" sz="12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SzPct val="50000"/>
            </a:pPr>
            <a:r>
              <a:rPr lang="en-US" sz="1200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Povoljnost</a:t>
            </a:r>
            <a:r>
              <a:rPr lang="en-US" sz="12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RS" sz="1200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en-US" sz="12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12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male </a:t>
            </a:r>
            <a:r>
              <a:rPr lang="en-US" sz="1200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proizvo</a:t>
            </a:r>
            <a:r>
              <a:rPr lang="sr-Latn-RS" sz="12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đače </a:t>
            </a:r>
            <a:r>
              <a:rPr lang="sr-Latn-ME" sz="12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lang="sr-Latn-ME" sz="12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 kW </a:t>
            </a:r>
            <a:r>
              <a:rPr lang="en-US" sz="12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sr-Latn-ME" sz="12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pravo </a:t>
            </a:r>
            <a:r>
              <a:rPr lang="en-US" sz="1200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razmjene</a:t>
            </a:r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ME" sz="12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lang="sr-Latn-ME" sz="1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mjestu konekcije </a:t>
            </a:r>
            <a:r>
              <a:rPr lang="sr-Latn-ME" sz="12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ne zahtijeva se </a:t>
            </a:r>
            <a:r>
              <a:rPr lang="sr-Latn-ME" sz="1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odobravanje projekta od strane Ministarstva ekonomije. </a:t>
            </a:r>
            <a:endParaRPr lang="sr-Latn-ME" sz="1200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SzPct val="50000"/>
            </a:pPr>
            <a:endParaRPr lang="sr-Latn-RS" sz="1200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SzPct val="50000"/>
            </a:pPr>
            <a:endParaRPr lang="en-US" sz="12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SzPct val="50000"/>
            </a:pPr>
            <a:r>
              <a:rPr lang="sr-Latn-ME" sz="1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skladu sa Zakonom o energetici</a:t>
            </a:r>
            <a:r>
              <a:rPr lang="en-US" sz="1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Latn-ME" sz="1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Vlada Crne Gore je u toku 2010. i  2011. godine usvojila set podzakonskih akata iz oblasti obnovljivih izvora </a:t>
            </a:r>
            <a:r>
              <a:rPr lang="sr-Latn-ME" sz="12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energije.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624"/>
            <a:ext cx="90170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20652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7859216" cy="5184576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endParaRPr lang="sr-Latn-ME" sz="1200" dirty="0" smtClean="0">
              <a:solidFill>
                <a:schemeClr val="accent1">
                  <a:lumMod val="75000"/>
                </a:schemeClr>
              </a:solidFill>
              <a:latin typeface="Arial"/>
            </a:endParaRPr>
          </a:p>
          <a:p>
            <a:pPr marL="114300" indent="0" algn="just">
              <a:buNone/>
            </a:pPr>
            <a:endParaRPr lang="sr-Latn-ME" sz="1200" dirty="0">
              <a:solidFill>
                <a:schemeClr val="accent1">
                  <a:lumMod val="75000"/>
                </a:schemeClr>
              </a:solidFill>
              <a:latin typeface="Arial"/>
            </a:endParaRPr>
          </a:p>
          <a:p>
            <a:pPr marL="114300" indent="0" algn="just">
              <a:buNone/>
            </a:pPr>
            <a:endParaRPr lang="sr-Latn-ME" sz="1200" dirty="0" smtClean="0">
              <a:solidFill>
                <a:schemeClr val="accent1">
                  <a:lumMod val="75000"/>
                </a:schemeClr>
              </a:solidFill>
              <a:latin typeface="Arial"/>
            </a:endParaRPr>
          </a:p>
          <a:p>
            <a:pPr marL="114300" indent="0" algn="just">
              <a:buNone/>
            </a:pPr>
            <a:endParaRPr lang="sr-Latn-ME" sz="1200" dirty="0">
              <a:solidFill>
                <a:schemeClr val="accent1">
                  <a:lumMod val="75000"/>
                </a:schemeClr>
              </a:solidFill>
              <a:latin typeface="Arial"/>
            </a:endParaRPr>
          </a:p>
          <a:p>
            <a:pPr marL="114300" indent="0" algn="just">
              <a:buNone/>
            </a:pPr>
            <a:endParaRPr lang="sr-Latn-ME" sz="1200" dirty="0" smtClean="0">
              <a:solidFill>
                <a:schemeClr val="accent1">
                  <a:lumMod val="75000"/>
                </a:schemeClr>
              </a:solidFill>
              <a:latin typeface="Arial"/>
            </a:endParaRPr>
          </a:p>
          <a:p>
            <a:pPr marL="114300" indent="0" algn="just">
              <a:buNone/>
            </a:pPr>
            <a:endParaRPr lang="sr-Latn-ME" sz="1200" dirty="0">
              <a:solidFill>
                <a:schemeClr val="accent1">
                  <a:lumMod val="75000"/>
                </a:schemeClr>
              </a:solidFill>
              <a:latin typeface="Arial"/>
            </a:endParaRPr>
          </a:p>
          <a:p>
            <a:pPr marL="0" indent="0" algn="just">
              <a:buNone/>
            </a:pPr>
            <a:endParaRPr lang="sr-Latn-ME" sz="1200" b="0" i="0" u="none" strike="noStrike" baseline="0" dirty="0" smtClean="0">
              <a:solidFill>
                <a:schemeClr val="accent1">
                  <a:lumMod val="75000"/>
                </a:schemeClr>
              </a:solidFill>
              <a:latin typeface="Arial"/>
            </a:endParaRPr>
          </a:p>
          <a:p>
            <a:pPr marL="0" indent="0" algn="just">
              <a:buNone/>
            </a:pPr>
            <a:endParaRPr lang="sr-Latn-ME" sz="1200" dirty="0" smtClean="0">
              <a:solidFill>
                <a:schemeClr val="accent1">
                  <a:lumMod val="75000"/>
                </a:schemeClr>
              </a:solidFill>
              <a:latin typeface="Arial"/>
            </a:endParaRPr>
          </a:p>
          <a:p>
            <a:pPr marL="0" indent="0" algn="just">
              <a:buNone/>
            </a:pPr>
            <a:endParaRPr lang="sr-Latn-ME" sz="1200" dirty="0">
              <a:solidFill>
                <a:schemeClr val="accent1">
                  <a:lumMod val="75000"/>
                </a:schemeClr>
              </a:solidFill>
              <a:latin typeface="Arial"/>
            </a:endParaRPr>
          </a:p>
          <a:p>
            <a:pPr marL="0" indent="0" algn="just">
              <a:buNone/>
            </a:pPr>
            <a:endParaRPr lang="sr-Latn-ME" sz="1200" dirty="0" smtClean="0">
              <a:solidFill>
                <a:schemeClr val="accent1">
                  <a:lumMod val="75000"/>
                </a:schemeClr>
              </a:solidFill>
              <a:latin typeface="Arial"/>
            </a:endParaRPr>
          </a:p>
          <a:p>
            <a:pPr marL="0" indent="0" algn="just">
              <a:buNone/>
            </a:pPr>
            <a:endParaRPr lang="sr-Latn-ME" sz="1200" dirty="0" smtClean="0">
              <a:solidFill>
                <a:schemeClr val="accent1">
                  <a:lumMod val="75000"/>
                </a:schemeClr>
              </a:solidFill>
              <a:latin typeface="Arial"/>
            </a:endParaRPr>
          </a:p>
          <a:p>
            <a:pPr marL="0" indent="0" algn="just">
              <a:buNone/>
            </a:pPr>
            <a:endParaRPr lang="sr-Latn-ME" sz="1200" dirty="0">
              <a:solidFill>
                <a:schemeClr val="accent1">
                  <a:lumMod val="75000"/>
                </a:schemeClr>
              </a:solidFill>
              <a:latin typeface="Arial"/>
            </a:endParaRPr>
          </a:p>
          <a:p>
            <a:pPr marL="0" indent="0" algn="just">
              <a:buNone/>
            </a:pPr>
            <a:endParaRPr lang="sr-Latn-ME" sz="1200" dirty="0" smtClean="0">
              <a:solidFill>
                <a:schemeClr val="accent1">
                  <a:lumMod val="75000"/>
                </a:schemeClr>
              </a:solidFill>
              <a:latin typeface="Arial"/>
            </a:endParaRPr>
          </a:p>
          <a:p>
            <a:pPr marL="0" indent="0" algn="just">
              <a:buNone/>
            </a:pPr>
            <a:endParaRPr lang="sr-Latn-ME" sz="1200" dirty="0">
              <a:solidFill>
                <a:schemeClr val="accent1">
                  <a:lumMod val="75000"/>
                </a:schemeClr>
              </a:solidFill>
              <a:latin typeface="Arial"/>
            </a:endParaRPr>
          </a:p>
          <a:p>
            <a:pPr marL="0" indent="0" algn="just">
              <a:buNone/>
            </a:pPr>
            <a:endParaRPr lang="sr-Latn-ME" sz="1200" dirty="0" smtClean="0">
              <a:solidFill>
                <a:schemeClr val="accent1">
                  <a:lumMod val="75000"/>
                </a:schemeClr>
              </a:solidFill>
              <a:latin typeface="Arial"/>
            </a:endParaRPr>
          </a:p>
          <a:p>
            <a:pPr marL="0" indent="0" algn="just">
              <a:buNone/>
            </a:pPr>
            <a:endParaRPr lang="sr-Latn-ME" sz="1200" dirty="0">
              <a:solidFill>
                <a:schemeClr val="accent1">
                  <a:lumMod val="75000"/>
                </a:schemeClr>
              </a:solidFill>
              <a:latin typeface="Arial"/>
            </a:endParaRPr>
          </a:p>
          <a:p>
            <a:pPr marL="0" indent="0" algn="just">
              <a:buNone/>
            </a:pPr>
            <a:endParaRPr lang="sr-Latn-ME" sz="1200" dirty="0" smtClean="0">
              <a:solidFill>
                <a:schemeClr val="accent1">
                  <a:lumMod val="75000"/>
                </a:schemeClr>
              </a:solidFill>
              <a:latin typeface="Arial"/>
            </a:endParaRPr>
          </a:p>
          <a:p>
            <a:pPr marL="0" indent="0" algn="just">
              <a:buNone/>
            </a:pPr>
            <a:endParaRPr lang="sr-Latn-ME" sz="1200" baseline="0" dirty="0">
              <a:solidFill>
                <a:schemeClr val="accent1">
                  <a:lumMod val="75000"/>
                </a:schemeClr>
              </a:solidFill>
              <a:latin typeface="Arial"/>
            </a:endParaRPr>
          </a:p>
          <a:p>
            <a:pPr marL="0" indent="0" algn="just">
              <a:buNone/>
            </a:pPr>
            <a:endParaRPr lang="sr-Latn-ME" sz="1200" b="0" i="0" u="none" strike="noStrike" baseline="0" dirty="0" smtClean="0">
              <a:solidFill>
                <a:schemeClr val="accent1">
                  <a:lumMod val="75000"/>
                </a:schemeClr>
              </a:solidFill>
              <a:latin typeface="Arial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624"/>
            <a:ext cx="90170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1076287" y="1628800"/>
            <a:ext cx="6676544" cy="3528391"/>
            <a:chOff x="1063808" y="1268760"/>
            <a:chExt cx="6676544" cy="3528391"/>
          </a:xfrm>
        </p:grpSpPr>
        <p:sp>
          <p:nvSpPr>
            <p:cNvPr id="2" name="Round Same Side Corner Rectangle 1"/>
            <p:cNvSpPr/>
            <p:nvPr/>
          </p:nvSpPr>
          <p:spPr>
            <a:xfrm>
              <a:off x="1063808" y="2348880"/>
              <a:ext cx="1800000" cy="900000"/>
            </a:xfrm>
            <a:prstGeom prst="round2Same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r-Latn-ME" sz="1050" b="1" dirty="0" smtClean="0">
                  <a:solidFill>
                    <a:schemeClr val="accent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Metoda </a:t>
              </a:r>
              <a:r>
                <a:rPr lang="sr-Latn-ME" sz="1050" b="1" dirty="0">
                  <a:solidFill>
                    <a:schemeClr val="accent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neto sadašnje vrijednosti (NSV</a:t>
              </a:r>
              <a:r>
                <a:rPr lang="sr-Latn-ME" sz="1050" b="1" dirty="0" smtClean="0">
                  <a:solidFill>
                    <a:schemeClr val="accent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</a:p>
            <a:p>
              <a:pPr algn="ctr"/>
              <a:r>
                <a:rPr lang="sr-Latn-ME" sz="1000" dirty="0" smtClean="0">
                  <a:solidFill>
                    <a:schemeClr val="accent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dinamička</a:t>
              </a:r>
              <a:endParaRPr lang="sr-Latn-ME" sz="1000" dirty="0">
                <a:solidFill>
                  <a:schemeClr val="accent2">
                    <a:lumMod val="50000"/>
                  </a:schemeClr>
                </a:solidFill>
              </a:endParaRPr>
            </a:p>
          </p:txBody>
        </p:sp>
        <p:sp>
          <p:nvSpPr>
            <p:cNvPr id="5" name="Round Same Side Corner Rectangle 4"/>
            <p:cNvSpPr/>
            <p:nvPr/>
          </p:nvSpPr>
          <p:spPr>
            <a:xfrm>
              <a:off x="3465976" y="2348880"/>
              <a:ext cx="1800000" cy="900000"/>
            </a:xfrm>
            <a:prstGeom prst="round2Same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r-Latn-ME" sz="1050" b="1" dirty="0" smtClean="0">
                  <a:solidFill>
                    <a:schemeClr val="accent6">
                      <a:lumMod val="50000"/>
                    </a:schemeClr>
                  </a:solidFill>
                  <a:latin typeface="+mj-lt"/>
                </a:rPr>
                <a:t>Metoda </a:t>
              </a:r>
              <a:r>
                <a:rPr lang="sr-Latn-ME" sz="1050" b="1" dirty="0">
                  <a:solidFill>
                    <a:schemeClr val="accent6">
                      <a:lumMod val="50000"/>
                    </a:schemeClr>
                  </a:solidFill>
                  <a:latin typeface="+mj-lt"/>
                </a:rPr>
                <a:t>interne stope povrata (ISP</a:t>
              </a:r>
              <a:r>
                <a:rPr lang="sr-Latn-ME" sz="1050" b="1" dirty="0" smtClean="0">
                  <a:solidFill>
                    <a:schemeClr val="accent6">
                      <a:lumMod val="50000"/>
                    </a:schemeClr>
                  </a:solidFill>
                  <a:latin typeface="+mj-lt"/>
                </a:rPr>
                <a:t>)</a:t>
              </a:r>
            </a:p>
            <a:p>
              <a:pPr algn="ctr"/>
              <a:r>
                <a:rPr lang="sr-Latn-ME" sz="1000" dirty="0" smtClean="0">
                  <a:solidFill>
                    <a:schemeClr val="accent6">
                      <a:lumMod val="50000"/>
                    </a:schemeClr>
                  </a:solidFill>
                  <a:latin typeface="+mj-lt"/>
                </a:rPr>
                <a:t>dinamička</a:t>
              </a:r>
            </a:p>
          </p:txBody>
        </p:sp>
        <p:sp>
          <p:nvSpPr>
            <p:cNvPr id="6" name="Round Same Side Corner Rectangle 5"/>
            <p:cNvSpPr/>
            <p:nvPr/>
          </p:nvSpPr>
          <p:spPr>
            <a:xfrm>
              <a:off x="5868144" y="2339024"/>
              <a:ext cx="1800000" cy="900000"/>
            </a:xfrm>
            <a:prstGeom prst="round2Same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r-Latn-ME" sz="1050" b="1" dirty="0" smtClean="0">
                  <a:solidFill>
                    <a:schemeClr val="accent3">
                      <a:lumMod val="50000"/>
                    </a:schemeClr>
                  </a:solidFill>
                </a:rPr>
                <a:t>Metoda </a:t>
              </a:r>
              <a:r>
                <a:rPr lang="sr-Latn-ME" sz="1050" b="1" dirty="0">
                  <a:solidFill>
                    <a:schemeClr val="accent3">
                      <a:lumMod val="50000"/>
                    </a:schemeClr>
                  </a:solidFill>
                </a:rPr>
                <a:t>perioda povraćaja/diskontovanog perioda povraćaja </a:t>
              </a:r>
              <a:r>
                <a:rPr lang="sr-Latn-ME" sz="1050" b="1" dirty="0" smtClean="0">
                  <a:solidFill>
                    <a:schemeClr val="accent3">
                      <a:lumMod val="50000"/>
                    </a:schemeClr>
                  </a:solidFill>
                </a:rPr>
                <a:t>sredstava</a:t>
              </a:r>
            </a:p>
            <a:p>
              <a:pPr algn="ctr"/>
              <a:r>
                <a:rPr lang="sr-Latn-ME" sz="1000" dirty="0" smtClean="0">
                  <a:solidFill>
                    <a:schemeClr val="accent3">
                      <a:lumMod val="50000"/>
                    </a:schemeClr>
                  </a:solidFill>
                </a:rPr>
                <a:t>statička/dinamička</a:t>
              </a:r>
              <a:endParaRPr lang="sr-Latn-ME" sz="1000" dirty="0">
                <a:solidFill>
                  <a:schemeClr val="accent3">
                    <a:lumMod val="50000"/>
                  </a:schemeClr>
                </a:solidFill>
              </a:endParaRPr>
            </a:p>
          </p:txBody>
        </p:sp>
        <p:sp>
          <p:nvSpPr>
            <p:cNvPr id="4" name="Rectangle 3"/>
            <p:cNvSpPr/>
            <p:nvPr/>
          </p:nvSpPr>
          <p:spPr>
            <a:xfrm>
              <a:off x="2863808" y="1268760"/>
              <a:ext cx="3004336" cy="5040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r-Latn-ME" sz="1200" dirty="0" smtClean="0"/>
                <a:t>METODE</a:t>
              </a:r>
              <a:endParaRPr lang="sr-Latn-ME" sz="1200" dirty="0"/>
            </a:p>
          </p:txBody>
        </p:sp>
        <p:cxnSp>
          <p:nvCxnSpPr>
            <p:cNvPr id="28" name="Straight Arrow Connector 27"/>
            <p:cNvCxnSpPr/>
            <p:nvPr/>
          </p:nvCxnSpPr>
          <p:spPr>
            <a:xfrm flipH="1">
              <a:off x="1907704" y="1772816"/>
              <a:ext cx="2232248" cy="56620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>
              <a:off x="4339222" y="1772816"/>
              <a:ext cx="0" cy="56620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96" name="Straight Arrow Connector 4095"/>
            <p:cNvCxnSpPr/>
            <p:nvPr/>
          </p:nvCxnSpPr>
          <p:spPr>
            <a:xfrm>
              <a:off x="4536144" y="1772816"/>
              <a:ext cx="2232000" cy="56620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99" name="Rectangle 4098"/>
            <p:cNvSpPr/>
            <p:nvPr/>
          </p:nvSpPr>
          <p:spPr>
            <a:xfrm>
              <a:off x="1063808" y="4224535"/>
              <a:ext cx="1404304" cy="43204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r-Latn-ME" sz="1200" dirty="0"/>
                <a:t>P</a:t>
              </a:r>
              <a:r>
                <a:rPr lang="sr-Latn-ME" sz="1200" dirty="0" smtClean="0"/>
                <a:t>OKAZATELJ</a:t>
              </a:r>
              <a:endParaRPr lang="sr-Latn-ME" sz="1200" dirty="0"/>
            </a:p>
          </p:txBody>
        </p:sp>
        <p:sp>
          <p:nvSpPr>
            <p:cNvPr id="4100" name="Oval 4099"/>
            <p:cNvSpPr/>
            <p:nvPr/>
          </p:nvSpPr>
          <p:spPr>
            <a:xfrm>
              <a:off x="3435526" y="4083966"/>
              <a:ext cx="1800200" cy="713185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r-Latn-ME" dirty="0" smtClean="0">
                  <a:solidFill>
                    <a:schemeClr val="accent4">
                      <a:lumMod val="50000"/>
                    </a:schemeClr>
                  </a:solidFill>
                </a:rPr>
                <a:t>LCOE</a:t>
              </a:r>
              <a:endParaRPr lang="sr-Latn-ME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cxnSp>
          <p:nvCxnSpPr>
            <p:cNvPr id="4102" name="Straight Arrow Connector 4101"/>
            <p:cNvCxnSpPr>
              <a:endCxn id="4100" idx="2"/>
            </p:cNvCxnSpPr>
            <p:nvPr/>
          </p:nvCxnSpPr>
          <p:spPr>
            <a:xfrm>
              <a:off x="2468112" y="4440558"/>
              <a:ext cx="967414" cy="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06" name="TextBox 4105"/>
            <p:cNvSpPr txBox="1"/>
            <p:nvPr/>
          </p:nvSpPr>
          <p:spPr>
            <a:xfrm>
              <a:off x="5868823" y="4083966"/>
              <a:ext cx="187152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r-Latn-ME" sz="1200" dirty="0" smtClean="0">
                  <a:solidFill>
                    <a:schemeClr val="accent1">
                      <a:lumMod val="75000"/>
                    </a:schemeClr>
                  </a:solidFill>
                </a:rPr>
                <a:t>jedinični trošak proizvodnje električne energije iz PV sistema</a:t>
              </a:r>
              <a:endParaRPr lang="sr-Latn-ME" sz="1200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4108" name="Straight Arrow Connector 4107"/>
            <p:cNvCxnSpPr>
              <a:endCxn id="4106" idx="1"/>
            </p:cNvCxnSpPr>
            <p:nvPr/>
          </p:nvCxnSpPr>
          <p:spPr>
            <a:xfrm>
              <a:off x="5235726" y="4407131"/>
              <a:ext cx="633097" cy="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Box 6"/>
          <p:cNvSpPr txBox="1"/>
          <p:nvPr/>
        </p:nvSpPr>
        <p:spPr>
          <a:xfrm>
            <a:off x="2090370" y="681295"/>
            <a:ext cx="44644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sz="1600" b="1" dirty="0">
                <a:solidFill>
                  <a:schemeClr val="accent1">
                    <a:lumMod val="75000"/>
                  </a:schemeClr>
                </a:solidFill>
              </a:rPr>
              <a:t>ANALIZA PROFITABILNOSTI </a:t>
            </a:r>
          </a:p>
        </p:txBody>
      </p:sp>
    </p:spTree>
    <p:extLst>
      <p:ext uri="{BB962C8B-B14F-4D97-AF65-F5344CB8AC3E}">
        <p14:creationId xmlns:p14="http://schemas.microsoft.com/office/powerpoint/2010/main" val="1655298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850106"/>
          </a:xfrm>
        </p:spPr>
        <p:txBody>
          <a:bodyPr/>
          <a:lstStyle/>
          <a:p>
            <a:pPr algn="ctr"/>
            <a:r>
              <a:rPr lang="sr-Latn-M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Polazne pretpostavke u analizi profitabilnosti ulaganja u PV sisteme</a:t>
            </a:r>
            <a:endParaRPr lang="sr-Latn-ME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7620000" cy="5400600"/>
          </a:xfrm>
        </p:spPr>
        <p:txBody>
          <a:bodyPr>
            <a:normAutofit/>
          </a:bodyPr>
          <a:lstStyle/>
          <a:p>
            <a:pPr marL="285750" indent="-285750" algn="just">
              <a:lnSpc>
                <a:spcPct val="150000"/>
              </a:lnSpc>
            </a:pPr>
            <a:r>
              <a:rPr lang="pl-PL" sz="1400" dirty="0" smtClean="0">
                <a:solidFill>
                  <a:schemeClr val="accent1">
                    <a:lumMod val="75000"/>
                  </a:schemeClr>
                </a:solidFill>
              </a:rPr>
              <a:t>Instalisana snaga - </a:t>
            </a:r>
            <a:r>
              <a:rPr lang="pl-PL" sz="1400" b="1" dirty="0" smtClean="0">
                <a:solidFill>
                  <a:schemeClr val="accent1">
                    <a:lumMod val="75000"/>
                  </a:schemeClr>
                </a:solidFill>
              </a:rPr>
              <a:t>10 kW</a:t>
            </a:r>
            <a:r>
              <a:rPr lang="pl-PL" sz="1400" dirty="0" smtClean="0">
                <a:solidFill>
                  <a:schemeClr val="accent1">
                    <a:lumMod val="75000"/>
                  </a:schemeClr>
                </a:solidFill>
              </a:rPr>
              <a:t>, ugao </a:t>
            </a:r>
            <a:r>
              <a:rPr lang="pl-PL" sz="1400" b="1" dirty="0" smtClean="0">
                <a:solidFill>
                  <a:schemeClr val="accent1">
                    <a:lumMod val="75000"/>
                  </a:schemeClr>
                </a:solidFill>
              </a:rPr>
              <a:t>35°</a:t>
            </a:r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endParaRPr lang="sr-Latn-RS" sz="1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sr-Latn-RS" sz="1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 algn="just">
              <a:lnSpc>
                <a:spcPct val="150000"/>
              </a:lnSpc>
            </a:pPr>
            <a:r>
              <a:rPr lang="pl-PL" sz="1400" dirty="0" smtClean="0">
                <a:solidFill>
                  <a:schemeClr val="accent1">
                    <a:lumMod val="75000"/>
                  </a:schemeClr>
                </a:solidFill>
              </a:rPr>
              <a:t>Sistem povezan na mrežu: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l-PL" sz="1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pl-PL" sz="1400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 algn="just">
              <a:lnSpc>
                <a:spcPct val="150000"/>
              </a:lnSpc>
            </a:pPr>
            <a:r>
              <a:rPr lang="pl-PL" sz="1400" dirty="0" smtClean="0">
                <a:solidFill>
                  <a:schemeClr val="accent1">
                    <a:lumMod val="75000"/>
                  </a:schemeClr>
                </a:solidFill>
              </a:rPr>
              <a:t>Mjesto za analizu –</a:t>
            </a:r>
            <a:r>
              <a:rPr lang="pl-PL" sz="1400" b="1" dirty="0" smtClean="0">
                <a:solidFill>
                  <a:schemeClr val="accent1">
                    <a:lumMod val="75000"/>
                  </a:schemeClr>
                </a:solidFill>
              </a:rPr>
              <a:t> Podgorica </a:t>
            </a:r>
          </a:p>
          <a:p>
            <a:pPr marL="0" indent="0" algn="just">
              <a:buNone/>
            </a:pPr>
            <a:endParaRPr lang="pl-PL" sz="1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 algn="just">
              <a:lnSpc>
                <a:spcPct val="150000"/>
              </a:lnSpc>
            </a:pPr>
            <a:r>
              <a:rPr lang="sr-Latn-ME" sz="1400" dirty="0" smtClean="0">
                <a:solidFill>
                  <a:schemeClr val="accent1">
                    <a:lumMod val="75000"/>
                  </a:schemeClr>
                </a:solidFill>
              </a:rPr>
              <a:t>Tehnologija - </a:t>
            </a:r>
            <a:r>
              <a:rPr lang="sr-Latn-ME" sz="1400" b="1" dirty="0" smtClean="0">
                <a:solidFill>
                  <a:schemeClr val="accent1">
                    <a:lumMod val="75000"/>
                  </a:schemeClr>
                </a:solidFill>
              </a:rPr>
              <a:t>polikristalni silicijum</a:t>
            </a:r>
          </a:p>
          <a:p>
            <a:pPr marL="0" indent="0" algn="just">
              <a:buNone/>
            </a:pPr>
            <a:endParaRPr lang="sr-Latn-ME" sz="14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 algn="just">
              <a:lnSpc>
                <a:spcPct val="150000"/>
              </a:lnSpc>
            </a:pPr>
            <a:r>
              <a:rPr lang="sr-Latn-ME" sz="1400" dirty="0">
                <a:solidFill>
                  <a:schemeClr val="accent1">
                    <a:lumMod val="75000"/>
                  </a:schemeClr>
                </a:solidFill>
              </a:rPr>
              <a:t>D</a:t>
            </a:r>
            <a:r>
              <a:rPr lang="sr-Latn-ME" sz="1400" dirty="0" smtClean="0">
                <a:solidFill>
                  <a:schemeClr val="accent1">
                    <a:lumMod val="75000"/>
                  </a:schemeClr>
                </a:solidFill>
              </a:rPr>
              <a:t>iskontna </a:t>
            </a:r>
            <a:r>
              <a:rPr lang="sr-Latn-ME" sz="1400" dirty="0">
                <a:solidFill>
                  <a:schemeClr val="accent1">
                    <a:lumMod val="75000"/>
                  </a:schemeClr>
                </a:solidFill>
              </a:rPr>
              <a:t>stopa – </a:t>
            </a:r>
            <a:r>
              <a:rPr lang="sr-Latn-ME" sz="1400" dirty="0" smtClean="0">
                <a:solidFill>
                  <a:schemeClr val="accent1">
                    <a:lumMod val="75000"/>
                  </a:schemeClr>
                </a:solidFill>
              </a:rPr>
              <a:t>konstantna </a:t>
            </a:r>
            <a:r>
              <a:rPr lang="sr-Latn-ME" sz="1400" b="1" dirty="0" smtClean="0">
                <a:solidFill>
                  <a:schemeClr val="accent1">
                    <a:lumMod val="75000"/>
                  </a:schemeClr>
                </a:solidFill>
              </a:rPr>
              <a:t>9 </a:t>
            </a:r>
            <a:r>
              <a:rPr lang="sr-Latn-ME" sz="1400" b="1" dirty="0">
                <a:solidFill>
                  <a:schemeClr val="accent1">
                    <a:lumMod val="75000"/>
                  </a:schemeClr>
                </a:solidFill>
              </a:rPr>
              <a:t>%</a:t>
            </a:r>
            <a:r>
              <a:rPr lang="sr-Latn-ME" sz="1400" dirty="0">
                <a:solidFill>
                  <a:schemeClr val="accent1">
                    <a:lumMod val="75000"/>
                  </a:schemeClr>
                </a:solidFill>
              </a:rPr>
              <a:t> (problem relane procjene diskontne stope</a:t>
            </a:r>
            <a:r>
              <a:rPr lang="sr-Latn-ME" sz="1400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  <a:p>
            <a:pPr marL="0" indent="0" algn="just">
              <a:buNone/>
            </a:pPr>
            <a:endParaRPr lang="sr-Latn-ME" sz="1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 algn="just">
              <a:lnSpc>
                <a:spcPct val="150000"/>
              </a:lnSpc>
            </a:pPr>
            <a:r>
              <a:rPr lang="sr-Latn-ME" sz="1400" dirty="0" smtClean="0">
                <a:solidFill>
                  <a:schemeClr val="accent1">
                    <a:lumMod val="75000"/>
                  </a:schemeClr>
                </a:solidFill>
              </a:rPr>
              <a:t>Uslovi finansiranja:</a:t>
            </a:r>
          </a:p>
          <a:p>
            <a:pPr marL="285750" indent="-285750" algn="just">
              <a:lnSpc>
                <a:spcPct val="150000"/>
              </a:lnSpc>
            </a:pPr>
            <a:endParaRPr lang="sr-Latn-ME" sz="12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sr-Latn-ME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97185" y="5085184"/>
            <a:ext cx="7416824" cy="15927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sr-Latn-ME" sz="1100" dirty="0" smtClean="0">
                <a:solidFill>
                  <a:schemeClr val="accent1">
                    <a:lumMod val="75000"/>
                  </a:schemeClr>
                </a:solidFill>
              </a:rPr>
              <a:t>- Kamatna </a:t>
            </a:r>
            <a:r>
              <a:rPr lang="sr-Latn-ME" sz="1100" dirty="0">
                <a:solidFill>
                  <a:schemeClr val="accent1">
                    <a:lumMod val="75000"/>
                  </a:schemeClr>
                </a:solidFill>
              </a:rPr>
              <a:t>stopa – </a:t>
            </a:r>
            <a:r>
              <a:rPr lang="sr-Latn-ME" sz="1100" dirty="0" smtClean="0">
                <a:solidFill>
                  <a:schemeClr val="accent1">
                    <a:lumMod val="75000"/>
                  </a:schemeClr>
                </a:solidFill>
              </a:rPr>
              <a:t>6%</a:t>
            </a:r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</a:rPr>
              <a:t> (</a:t>
            </a:r>
            <a:r>
              <a:rPr lang="sr-Latn-ME" sz="1100" dirty="0" smtClean="0">
                <a:solidFill>
                  <a:schemeClr val="accent1">
                    <a:lumMod val="75000"/>
                  </a:schemeClr>
                </a:solidFill>
              </a:rPr>
              <a:t>Program </a:t>
            </a:r>
            <a:r>
              <a:rPr lang="sr-Latn-ME" sz="1100" dirty="0">
                <a:solidFill>
                  <a:schemeClr val="accent1">
                    <a:lumMod val="75000"/>
                  </a:schemeClr>
                </a:solidFill>
              </a:rPr>
              <a:t>kreditiranja projekata zaštite životne sredine, energetske efikasnosti i obnovljivih izvora energije u Crnoj Gori</a:t>
            </a:r>
            <a:r>
              <a:rPr lang="en-US" sz="1100" dirty="0">
                <a:solidFill>
                  <a:schemeClr val="accent1">
                    <a:lumMod val="75000"/>
                  </a:schemeClr>
                </a:solidFill>
              </a:rPr>
              <a:t>)</a:t>
            </a:r>
            <a:endParaRPr lang="sr-Latn-ME" sz="1100" dirty="0">
              <a:solidFill>
                <a:schemeClr val="accent1">
                  <a:lumMod val="75000"/>
                </a:schemeClr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sr-Latn-ME" sz="1100" dirty="0" smtClean="0">
                <a:solidFill>
                  <a:schemeClr val="accent1">
                    <a:lumMod val="75000"/>
                  </a:schemeClr>
                </a:solidFill>
              </a:rPr>
              <a:t>- Period </a:t>
            </a:r>
            <a:r>
              <a:rPr lang="sr-Latn-ME" sz="1100" dirty="0">
                <a:solidFill>
                  <a:schemeClr val="accent1">
                    <a:lumMod val="75000"/>
                  </a:schemeClr>
                </a:solidFill>
              </a:rPr>
              <a:t>otplate kredita – 12 </a:t>
            </a:r>
            <a:r>
              <a:rPr lang="sr-Latn-ME" sz="1100" dirty="0" smtClean="0">
                <a:solidFill>
                  <a:schemeClr val="accent1">
                    <a:lumMod val="75000"/>
                  </a:schemeClr>
                </a:solidFill>
              </a:rPr>
              <a:t>godina</a:t>
            </a:r>
          </a:p>
          <a:p>
            <a:pPr algn="just">
              <a:lnSpc>
                <a:spcPct val="150000"/>
              </a:lnSpc>
            </a:pPr>
            <a:r>
              <a:rPr lang="sr-Latn-ME" sz="1100" dirty="0" smtClean="0">
                <a:solidFill>
                  <a:schemeClr val="accent1">
                    <a:lumMod val="75000"/>
                  </a:schemeClr>
                </a:solidFill>
              </a:rPr>
              <a:t>- Struktura </a:t>
            </a:r>
            <a:r>
              <a:rPr lang="sr-Latn-ME" sz="1100" dirty="0">
                <a:solidFill>
                  <a:schemeClr val="accent1">
                    <a:lumMod val="75000"/>
                  </a:schemeClr>
                </a:solidFill>
              </a:rPr>
              <a:t>kapitala - 30% sopstvenog 70% tuđeg </a:t>
            </a:r>
            <a:r>
              <a:rPr lang="sr-Latn-ME" sz="1100" dirty="0" smtClean="0">
                <a:solidFill>
                  <a:schemeClr val="accent1">
                    <a:lumMod val="75000"/>
                  </a:schemeClr>
                </a:solidFill>
              </a:rPr>
              <a:t>kapitala</a:t>
            </a:r>
            <a:endParaRPr lang="sr-Latn-ME" sz="1100" dirty="0">
              <a:solidFill>
                <a:schemeClr val="accent1">
                  <a:lumMod val="75000"/>
                </a:schemeClr>
              </a:solidFill>
            </a:endParaRPr>
          </a:p>
          <a:p>
            <a:pPr algn="just">
              <a:lnSpc>
                <a:spcPct val="150000"/>
              </a:lnSpc>
            </a:pPr>
            <a:endParaRPr lang="sr-Latn-ME" sz="1050" dirty="0">
              <a:solidFill>
                <a:schemeClr val="accent1">
                  <a:lumMod val="75000"/>
                </a:schemeClr>
              </a:solidFill>
            </a:endParaRPr>
          </a:p>
          <a:p>
            <a:pPr algn="just">
              <a:lnSpc>
                <a:spcPct val="150000"/>
              </a:lnSpc>
            </a:pPr>
            <a:endParaRPr lang="sr-Latn-ME" sz="105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13702" y="2276872"/>
            <a:ext cx="72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1200" dirty="0">
                <a:solidFill>
                  <a:schemeClr val="accent1">
                    <a:lumMod val="75000"/>
                  </a:schemeClr>
                </a:solidFill>
              </a:rPr>
              <a:t>Prvih 12 </a:t>
            </a:r>
            <a:r>
              <a:rPr lang="sr-Latn-RS" sz="1200" dirty="0" smtClean="0">
                <a:solidFill>
                  <a:schemeClr val="accent1">
                    <a:lumMod val="75000"/>
                  </a:schemeClr>
                </a:solidFill>
              </a:rPr>
              <a:t>godina – sva energija se predaje mreži</a:t>
            </a:r>
          </a:p>
          <a:p>
            <a:r>
              <a:rPr lang="sr-Latn-RS" sz="1200" dirty="0" smtClean="0">
                <a:solidFill>
                  <a:schemeClr val="accent1">
                    <a:lumMod val="75000"/>
                  </a:schemeClr>
                </a:solidFill>
              </a:rPr>
              <a:t>Nakon 12 godina – energija se koristi za potrebe investitora (cijena el. energije 0,10 </a:t>
            </a:r>
            <a:r>
              <a:rPr lang="pl-PL" sz="1200" dirty="0">
                <a:solidFill>
                  <a:schemeClr val="accent1">
                    <a:lumMod val="75000"/>
                  </a:schemeClr>
                </a:solidFill>
              </a:rPr>
              <a:t>€/</a:t>
            </a:r>
            <a:r>
              <a:rPr lang="pl-PL" sz="1200" dirty="0" smtClean="0">
                <a:solidFill>
                  <a:schemeClr val="accent1">
                    <a:lumMod val="75000"/>
                  </a:schemeClr>
                </a:solidFill>
              </a:rPr>
              <a:t>kWh)</a:t>
            </a:r>
            <a:endParaRPr lang="pl-PL" sz="12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sr-Latn-ME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624"/>
            <a:ext cx="90170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50394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ME" sz="12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ANALIZA TROŠKOVA PV SISTEMA</a:t>
            </a:r>
            <a:endParaRPr lang="sr-Latn-ME" sz="12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927350"/>
            <a:ext cx="82296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3605893"/>
              </p:ext>
            </p:extLst>
          </p:nvPr>
        </p:nvGraphicFramePr>
        <p:xfrm>
          <a:off x="395536" y="1457903"/>
          <a:ext cx="4104456" cy="27788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1138"/>
                <a:gridCol w="2073318"/>
              </a:tblGrid>
              <a:tr h="445163">
                <a:tc gridSpan="2">
                  <a:txBody>
                    <a:bodyPr/>
                    <a:lstStyle/>
                    <a:p>
                      <a:pPr algn="ctr"/>
                      <a:r>
                        <a:rPr lang="sr-Latn-ME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Kapitalni troškovi</a:t>
                      </a:r>
                      <a:endParaRPr lang="sr-Latn-ME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ME"/>
                    </a:p>
                  </a:txBody>
                  <a:tcPr/>
                </a:tc>
              </a:tr>
              <a:tr h="445163">
                <a:tc>
                  <a:txBody>
                    <a:bodyPr/>
                    <a:lstStyle/>
                    <a:p>
                      <a:pPr algn="ctr"/>
                      <a:r>
                        <a:rPr lang="sr-Latn-ME" sz="12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Trošak PV modula</a:t>
                      </a:r>
                      <a:endParaRPr lang="sr-Latn-ME" sz="12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C9D2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sz="12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TBS i </a:t>
                      </a:r>
                      <a:r>
                        <a:rPr lang="sr-Latn-ME" sz="12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instalacije</a:t>
                      </a:r>
                      <a:endParaRPr lang="sr-Latn-ME" sz="12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C9D2E5"/>
                    </a:solidFill>
                  </a:tcPr>
                </a:tc>
              </a:tr>
              <a:tr h="472442">
                <a:tc>
                  <a:txBody>
                    <a:bodyPr/>
                    <a:lstStyle/>
                    <a:p>
                      <a:pPr algn="l"/>
                      <a:r>
                        <a:rPr lang="sr-Latn-ME" sz="105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trošak materijala</a:t>
                      </a:r>
                      <a:endParaRPr lang="sr-Latn-ME" sz="10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EDF2F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sr-Latn-ME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troškovi strukturalnog</a:t>
                      </a:r>
                      <a:r>
                        <a:rPr lang="sr-Latn-ME" sz="105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sistema                                 </a:t>
                      </a:r>
                      <a:r>
                        <a:rPr lang="sr-Latn-ME" sz="9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(struk. instalacija, regali, priprema lokacije)</a:t>
                      </a:r>
                      <a:endParaRPr lang="sr-Latn-ME" sz="900" dirty="0">
                        <a:solidFill>
                          <a:schemeClr val="bg1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EDF2F9"/>
                    </a:solidFill>
                  </a:tcPr>
                </a:tc>
              </a:tr>
              <a:tr h="472442">
                <a:tc>
                  <a:txBody>
                    <a:bodyPr/>
                    <a:lstStyle/>
                    <a:p>
                      <a:pPr algn="l"/>
                      <a:r>
                        <a:rPr lang="sr-Latn-ME" sz="105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trošak proizvodnje i prerade</a:t>
                      </a:r>
                      <a:endParaRPr lang="sr-Latn-ME" sz="105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EDF2F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sr-Latn-ME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troškovi električnog sistema                                   </a:t>
                      </a:r>
                      <a:r>
                        <a:rPr kumimoji="0" lang="sr-Latn-ME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>
                              <a:lumMod val="50000"/>
                            </a:prst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(invertor, transformator, žice)</a:t>
                      </a:r>
                      <a:endParaRPr lang="sr-Latn-ME" sz="105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EDF2F9"/>
                    </a:solidFill>
                  </a:tcPr>
                </a:tc>
              </a:tr>
              <a:tr h="445163">
                <a:tc>
                  <a:txBody>
                    <a:bodyPr/>
                    <a:lstStyle/>
                    <a:p>
                      <a:pPr algn="l"/>
                      <a:r>
                        <a:rPr lang="sr-Latn-ME" sz="105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trošak montaže</a:t>
                      </a:r>
                      <a:endParaRPr lang="sr-Latn-ME" sz="105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EDF2F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sr-Latn-ME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troškovi baterija</a:t>
                      </a:r>
                      <a:endParaRPr lang="sr-Latn-ME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EDF2F9"/>
                    </a:solidFill>
                  </a:tcPr>
                </a:tc>
              </a:tr>
              <a:tr h="445163">
                <a:tc>
                  <a:txBody>
                    <a:bodyPr/>
                    <a:lstStyle/>
                    <a:p>
                      <a:pPr algn="l"/>
                      <a:endParaRPr lang="sr-Latn-ME" sz="105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EDF2F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sr-Latn-ME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trošak skladištenja (off grid)</a:t>
                      </a:r>
                      <a:endParaRPr lang="sr-Latn-ME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EDF2F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255826813"/>
              </p:ext>
            </p:extLst>
          </p:nvPr>
        </p:nvGraphicFramePr>
        <p:xfrm>
          <a:off x="4395599" y="1667210"/>
          <a:ext cx="4248472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9888448"/>
              </p:ext>
            </p:extLst>
          </p:nvPr>
        </p:nvGraphicFramePr>
        <p:xfrm>
          <a:off x="457200" y="4653136"/>
          <a:ext cx="4042792" cy="11125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04279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Latn-ME" sz="1200" dirty="0" smtClean="0"/>
                        <a:t>Ostali troškovi</a:t>
                      </a:r>
                      <a:endParaRPr lang="sr-Latn-M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ME" sz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Troškovi održavanja</a:t>
                      </a:r>
                      <a:r>
                        <a:rPr lang="sr-Latn-ME" sz="12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 sistema</a:t>
                      </a:r>
                      <a:endParaRPr lang="sr-Latn-ME" sz="1200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E6EED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Latn-ME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9BBB59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Troškovi osiguranja </a:t>
                      </a:r>
                    </a:p>
                  </a:txBody>
                  <a:tcPr>
                    <a:solidFill>
                      <a:srgbClr val="E6EED6"/>
                    </a:solidFill>
                  </a:tcPr>
                </a:tc>
              </a:tr>
            </a:tbl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624"/>
            <a:ext cx="90170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1420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003232" cy="144015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r-Latn-ME" sz="1200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sr-Latn-ME" sz="12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Prepreke u realnoj procjeni troškova PV modula</a:t>
            </a:r>
          </a:p>
          <a:p>
            <a:r>
              <a:rPr lang="pl-PL" sz="1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visoke stope učenja </a:t>
            </a:r>
            <a:r>
              <a:rPr lang="en-US" sz="1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200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learning curves</a:t>
            </a:r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pl-PL" sz="12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 </a:t>
            </a:r>
            <a:r>
              <a:rPr lang="pl-PL" sz="1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 </a:t>
            </a:r>
            <a:r>
              <a:rPr lang="pl-PL" sz="12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%,</a:t>
            </a:r>
          </a:p>
          <a:p>
            <a:r>
              <a:rPr lang="sr-Latn-ME" sz="1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brzim rastom PV tržišta u odnosu na postojeću instaliranu bazu, projekcija smanjenja troškova može brzo zastariti</a:t>
            </a:r>
            <a:r>
              <a:rPr lang="sr-Latn-ME" sz="12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vi-VN" sz="1200" dirty="0">
                <a:solidFill>
                  <a:schemeClr val="accent1">
                    <a:lumMod val="75000"/>
                  </a:schemeClr>
                </a:solidFill>
              </a:rPr>
              <a:t>cijene veoma variraju u zavisnosti od strukture troškova proizvođača, odlika tržišta i efikasnosti modula. </a:t>
            </a:r>
            <a:endParaRPr lang="sr-Latn-ME" sz="12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sr-Latn-ME" sz="12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sr-Latn-ME" sz="1200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sr-Latn-ME" sz="12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sr-Latn-ME" sz="1200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sr-Latn-ME" sz="12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sr-Latn-ME" sz="1200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sr-Latn-ME" sz="12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sr-Latn-ME" sz="1200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0859811"/>
              </p:ext>
            </p:extLst>
          </p:nvPr>
        </p:nvGraphicFramePr>
        <p:xfrm>
          <a:off x="749118" y="2852936"/>
          <a:ext cx="7128792" cy="10081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0492"/>
                <a:gridCol w="1599947"/>
                <a:gridCol w="1666837"/>
                <a:gridCol w="1785678"/>
                <a:gridCol w="1065838"/>
              </a:tblGrid>
              <a:tr h="4181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000" dirty="0">
                          <a:effectLst/>
                        </a:rPr>
                        <a:t>Scenario</a:t>
                      </a:r>
                      <a:endParaRPr lang="sr-Latn-ME" sz="11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000" dirty="0">
                          <a:effectLst/>
                        </a:rPr>
                        <a:t>Izvor podataka</a:t>
                      </a:r>
                      <a:endParaRPr lang="sr-Latn-ME" sz="11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000" dirty="0">
                          <a:effectLst/>
                        </a:rPr>
                        <a:t>Troškovi PV modula  €/W</a:t>
                      </a:r>
                      <a:endParaRPr lang="sr-Latn-ME" sz="11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000" dirty="0">
                          <a:effectLst/>
                        </a:rPr>
                        <a:t>Troškovi balansa sistema i instalacije €/W</a:t>
                      </a:r>
                      <a:endParaRPr lang="sr-Latn-ME" sz="11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000" dirty="0">
                          <a:effectLst/>
                        </a:rPr>
                        <a:t>UKUPNO                   €/W</a:t>
                      </a:r>
                      <a:endParaRPr lang="sr-Latn-ME" sz="11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b"/>
                </a:tc>
              </a:tr>
              <a:tr h="294958">
                <a:tc>
                  <a:txBody>
                    <a:bodyPr/>
                    <a:lstStyle/>
                    <a:p>
                      <a:pPr algn="ctr"/>
                      <a:r>
                        <a:rPr lang="sr-Latn-ME" sz="1100" dirty="0" smtClean="0"/>
                        <a:t>1</a:t>
                      </a:r>
                      <a:endParaRPr lang="sr-Latn-ME" sz="11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000" dirty="0">
                          <a:effectLst/>
                        </a:rPr>
                        <a:t>Solarserver</a:t>
                      </a:r>
                      <a:endParaRPr lang="sr-Latn-ME" sz="11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000" dirty="0">
                          <a:effectLst/>
                        </a:rPr>
                        <a:t>0.60 </a:t>
                      </a:r>
                      <a:endParaRPr lang="sr-Latn-ME" sz="11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000" dirty="0">
                          <a:effectLst/>
                        </a:rPr>
                        <a:t>0.73</a:t>
                      </a:r>
                      <a:endParaRPr lang="sr-Latn-ME" sz="11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000" dirty="0">
                          <a:effectLst/>
                        </a:rPr>
                        <a:t>1.33 </a:t>
                      </a:r>
                      <a:endParaRPr lang="sr-Latn-ME" sz="11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</a:tr>
              <a:tr h="294958">
                <a:tc>
                  <a:txBody>
                    <a:bodyPr/>
                    <a:lstStyle/>
                    <a:p>
                      <a:pPr algn="ctr"/>
                      <a:r>
                        <a:rPr lang="sr-Latn-ME" sz="1100" dirty="0" smtClean="0"/>
                        <a:t>2</a:t>
                      </a:r>
                      <a:endParaRPr lang="sr-Latn-ME" sz="11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000" dirty="0">
                          <a:effectLst/>
                        </a:rPr>
                        <a:t>Strat.razv.en.CG</a:t>
                      </a:r>
                      <a:endParaRPr lang="sr-Latn-ME" sz="11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000" dirty="0">
                          <a:effectLst/>
                        </a:rPr>
                        <a:t>0.90 </a:t>
                      </a:r>
                      <a:endParaRPr lang="sr-Latn-ME" sz="11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000" dirty="0">
                          <a:effectLst/>
                        </a:rPr>
                        <a:t>1.10 </a:t>
                      </a:r>
                      <a:endParaRPr lang="sr-Latn-ME" sz="11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000" dirty="0">
                          <a:effectLst/>
                        </a:rPr>
                        <a:t>2.00 </a:t>
                      </a:r>
                      <a:endParaRPr lang="sr-Latn-ME" sz="11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043608" y="657023"/>
            <a:ext cx="66967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sz="1400" b="1" dirty="0" smtClean="0">
                <a:solidFill>
                  <a:schemeClr val="accent1">
                    <a:lumMod val="75000"/>
                  </a:schemeClr>
                </a:solidFill>
              </a:rPr>
              <a:t>Procjena visine kapitalnih troškova</a:t>
            </a:r>
            <a:endParaRPr lang="sr-Latn-ME" sz="1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6601873"/>
              </p:ext>
            </p:extLst>
          </p:nvPr>
        </p:nvGraphicFramePr>
        <p:xfrm>
          <a:off x="1541206" y="4797152"/>
          <a:ext cx="5544616" cy="8839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08112"/>
                <a:gridCol w="2160240"/>
                <a:gridCol w="2376264"/>
              </a:tblGrid>
              <a:tr h="293033">
                <a:tc>
                  <a:txBody>
                    <a:bodyPr/>
                    <a:lstStyle/>
                    <a:p>
                      <a:pPr algn="ctr"/>
                      <a:r>
                        <a:rPr lang="sr-Latn-ME" sz="1000" dirty="0" smtClean="0">
                          <a:latin typeface="+mj-lt"/>
                        </a:rPr>
                        <a:t>Scenario</a:t>
                      </a:r>
                      <a:endParaRPr lang="sr-Latn-ME" sz="1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sz="1000" dirty="0" smtClean="0">
                          <a:latin typeface="+mj-lt"/>
                        </a:rPr>
                        <a:t>Troškovi održavanja sistema</a:t>
                      </a:r>
                      <a:endParaRPr lang="sr-Latn-ME" sz="1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sz="1000" dirty="0" smtClean="0">
                          <a:latin typeface="+mj-lt"/>
                        </a:rPr>
                        <a:t>Troškovi osiguranja</a:t>
                      </a:r>
                    </a:p>
                    <a:p>
                      <a:pPr algn="ctr"/>
                      <a:r>
                        <a:rPr lang="sr-Latn-ME" sz="1000" dirty="0" smtClean="0">
                          <a:latin typeface="+mj-lt"/>
                        </a:rPr>
                        <a:t>(1% kapitalnih</a:t>
                      </a:r>
                      <a:r>
                        <a:rPr lang="sr-Latn-ME" sz="1000" baseline="0" dirty="0" smtClean="0">
                          <a:latin typeface="+mj-lt"/>
                        </a:rPr>
                        <a:t> troškova)</a:t>
                      </a:r>
                      <a:endParaRPr lang="sr-Latn-ME" sz="1000" dirty="0">
                        <a:latin typeface="+mj-lt"/>
                      </a:endParaRPr>
                    </a:p>
                  </a:txBody>
                  <a:tcPr/>
                </a:tc>
              </a:tr>
              <a:tr h="237683">
                <a:tc>
                  <a:txBody>
                    <a:bodyPr/>
                    <a:lstStyle/>
                    <a:p>
                      <a:pPr algn="ctr"/>
                      <a:r>
                        <a:rPr lang="sr-Latn-ME" sz="10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j-lt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sz="10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j-lt"/>
                        </a:rPr>
                        <a:t>300 €</a:t>
                      </a:r>
                      <a:endParaRPr lang="sr-Latn-ME" sz="10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sz="10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j-lt"/>
                        </a:rPr>
                        <a:t>133,00 €</a:t>
                      </a:r>
                      <a:endParaRPr lang="sr-Latn-ME" sz="10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237683">
                <a:tc>
                  <a:txBody>
                    <a:bodyPr/>
                    <a:lstStyle/>
                    <a:p>
                      <a:pPr algn="ctr"/>
                      <a:r>
                        <a:rPr lang="sr-Latn-ME" sz="10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j-lt"/>
                        </a:rPr>
                        <a:t>2</a:t>
                      </a:r>
                      <a:endParaRPr lang="sr-Latn-ME" sz="10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>
                    <a:solidFill>
                      <a:srgbClr val="DEE7D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sz="10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j-lt"/>
                        </a:rPr>
                        <a:t>300 €</a:t>
                      </a:r>
                      <a:endParaRPr lang="sr-Latn-ME" sz="10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>
                    <a:solidFill>
                      <a:srgbClr val="DEE7D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sz="10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j-lt"/>
                        </a:rPr>
                        <a:t>200,00 €</a:t>
                      </a:r>
                      <a:endParaRPr lang="sr-Latn-ME" sz="10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>
                    <a:solidFill>
                      <a:srgbClr val="DEE7D1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649218" y="4199981"/>
            <a:ext cx="5328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sz="14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Procjena </a:t>
            </a:r>
            <a:r>
              <a:rPr lang="sr-Latn-ME" sz="14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visine</a:t>
            </a:r>
            <a:r>
              <a:rPr lang="sr-Latn-ME" sz="14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 </a:t>
            </a:r>
            <a:r>
              <a:rPr lang="sr-Latn-ME" sz="14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ostalih</a:t>
            </a:r>
            <a:r>
              <a:rPr lang="sr-Latn-ME" sz="14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 troškova</a:t>
            </a:r>
            <a:endParaRPr lang="sr-Latn-ME" sz="14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624"/>
            <a:ext cx="90170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2218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99176" cy="562074"/>
          </a:xfrm>
        </p:spPr>
        <p:txBody>
          <a:bodyPr>
            <a:normAutofit/>
          </a:bodyPr>
          <a:lstStyle/>
          <a:p>
            <a:pPr algn="ctr"/>
            <a:r>
              <a:rPr lang="sr-Latn-M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ANALIZA PRIHODA </a:t>
            </a:r>
            <a:endParaRPr lang="sr-Latn-M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7859216" cy="58326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ME" sz="12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Energetski prinos</a:t>
            </a:r>
          </a:p>
          <a:p>
            <a:r>
              <a:rPr lang="sr-Latn-ME" sz="12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problem utvrđivanja reprezentativnih izvora podataka</a:t>
            </a:r>
          </a:p>
          <a:p>
            <a:r>
              <a:rPr lang="sr-Latn-ME" sz="12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korišćena </a:t>
            </a:r>
            <a:r>
              <a:rPr lang="sr-Latn-ME" sz="12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PVGIS</a:t>
            </a:r>
            <a:r>
              <a:rPr lang="sr-Latn-ME" sz="12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ME" sz="12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(Photovoltaic Geographical Information </a:t>
            </a:r>
            <a:r>
              <a:rPr lang="sr-Latn-ME" sz="1200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System) </a:t>
            </a:r>
            <a:r>
              <a:rPr lang="sr-Latn-ME" sz="12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baza podataka</a:t>
            </a:r>
          </a:p>
          <a:p>
            <a:endParaRPr lang="sr-Latn-ME" sz="12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sr-Latn-ME" sz="12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Energija predata mreži po mjesecima</a:t>
            </a:r>
          </a:p>
          <a:p>
            <a:pPr marL="0" indent="0" algn="ctr">
              <a:buNone/>
            </a:pPr>
            <a:endParaRPr lang="sr-Latn-ME" sz="12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sr-Latn-ME" sz="1200" b="1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sr-Latn-ME" sz="12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sr-Latn-ME" sz="1200" b="1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sr-Latn-ME" sz="12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sr-Latn-ME" sz="1200" b="1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sr-Latn-ME" sz="12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sr-Latn-ME" sz="1200" b="1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sr-Latn-ME" sz="12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sr-Latn-ME" sz="1200" b="1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sr-Latn-ME" sz="12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sr-Latn-ME" sz="1200" b="1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sr-Latn-ME" sz="12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sr-Latn-ME" sz="1200" b="1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/>
            <a:r>
              <a:rPr lang="sr-Latn-ME" sz="1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Ukupan godišnji energetski </a:t>
            </a:r>
            <a:r>
              <a:rPr lang="sr-Latn-ME" sz="12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prinos </a:t>
            </a:r>
            <a:r>
              <a:rPr lang="sr-Latn-ME" sz="12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sr-Latn-ME" sz="1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13.266 kWh ~ </a:t>
            </a:r>
            <a:r>
              <a:rPr lang="sr-Latn-ME" sz="12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13.300 kWh</a:t>
            </a:r>
          </a:p>
          <a:p>
            <a:pPr marL="171450" indent="-171450"/>
            <a:r>
              <a:rPr lang="sr-Latn-ME" sz="12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Godišnji prihod u toku prvih 12 godina – </a:t>
            </a:r>
            <a:r>
              <a:rPr lang="sr-Latn-ME" sz="12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1.995 €</a:t>
            </a:r>
            <a:r>
              <a:rPr lang="sr-Latn-ME" sz="12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(podsticajne tarife 0,15 €)</a:t>
            </a:r>
            <a:endParaRPr lang="sr-Latn-ME" sz="12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/>
            <a:r>
              <a:rPr lang="sr-Latn-ME" sz="1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Godišnji prihod </a:t>
            </a:r>
            <a:r>
              <a:rPr lang="sr-Latn-ME" sz="12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nakon 12 </a:t>
            </a:r>
            <a:r>
              <a:rPr lang="sr-Latn-ME" sz="1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godina – </a:t>
            </a:r>
            <a:r>
              <a:rPr lang="sr-Latn-ME" sz="12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1.330 € </a:t>
            </a:r>
            <a:r>
              <a:rPr lang="sr-Latn-ME" sz="12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(pretpostavljena cijena kWh od 0,10 €)</a:t>
            </a:r>
            <a:endParaRPr lang="sr-Latn-ME" sz="12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/>
            <a:r>
              <a:rPr lang="sr-Latn-ME" sz="1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Ako pretpostavimo da energetski prinos neće opadati tokom godina, već će sistem zadržati istu efikasnost, onda bi ukupan prihod od projekta, tokom perioda od 25 godina, a sveden na sadašnju vrijednost primjenom diskontne stope od 9% iznosio </a:t>
            </a:r>
            <a:r>
              <a:rPr lang="sr-Latn-ME" sz="12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17.825,91</a:t>
            </a:r>
            <a:r>
              <a:rPr lang="sr-Latn-ME" sz="12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€.</a:t>
            </a:r>
          </a:p>
          <a:p>
            <a:pPr marL="0" indent="0" algn="ctr">
              <a:buNone/>
            </a:pPr>
            <a:endParaRPr lang="sr-Latn-M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7016981"/>
              </p:ext>
            </p:extLst>
          </p:nvPr>
        </p:nvGraphicFramePr>
        <p:xfrm>
          <a:off x="539552" y="2204864"/>
          <a:ext cx="7632850" cy="432048"/>
        </p:xfrm>
        <a:graphic>
          <a:graphicData uri="http://schemas.openxmlformats.org/drawingml/2006/table">
            <a:tbl>
              <a:tblPr firstRow="1" firstCol="1" bandRow="1">
                <a:tableStyleId>{775DCB02-9BB8-47FD-8907-85C794F793BA}</a:tableStyleId>
              </a:tblPr>
              <a:tblGrid>
                <a:gridCol w="746118"/>
                <a:gridCol w="512485"/>
                <a:gridCol w="513323"/>
                <a:gridCol w="557705"/>
                <a:gridCol w="577802"/>
                <a:gridCol w="584501"/>
                <a:gridCol w="584501"/>
                <a:gridCol w="628046"/>
                <a:gridCol w="589526"/>
                <a:gridCol w="589526"/>
                <a:gridCol w="589526"/>
                <a:gridCol w="561054"/>
                <a:gridCol w="598737"/>
              </a:tblGrid>
              <a:tr h="2160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000" dirty="0">
                          <a:effectLst/>
                        </a:rPr>
                        <a:t>Mjesec</a:t>
                      </a:r>
                      <a:endParaRPr lang="sr-Latn-M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000" dirty="0">
                          <a:effectLst/>
                        </a:rPr>
                        <a:t>jan</a:t>
                      </a:r>
                      <a:endParaRPr lang="sr-Latn-M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000" dirty="0">
                          <a:effectLst/>
                        </a:rPr>
                        <a:t>feb</a:t>
                      </a:r>
                      <a:endParaRPr lang="sr-Latn-M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000" dirty="0">
                          <a:effectLst/>
                        </a:rPr>
                        <a:t>mar</a:t>
                      </a:r>
                      <a:endParaRPr lang="sr-Latn-M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000" dirty="0">
                          <a:effectLst/>
                        </a:rPr>
                        <a:t>apr</a:t>
                      </a:r>
                      <a:endParaRPr lang="sr-Latn-M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000" dirty="0">
                          <a:effectLst/>
                        </a:rPr>
                        <a:t>maj</a:t>
                      </a:r>
                      <a:endParaRPr lang="sr-Latn-M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000" dirty="0">
                          <a:effectLst/>
                        </a:rPr>
                        <a:t>jun</a:t>
                      </a:r>
                      <a:endParaRPr lang="sr-Latn-M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000" dirty="0">
                          <a:effectLst/>
                        </a:rPr>
                        <a:t>jul</a:t>
                      </a:r>
                      <a:endParaRPr lang="sr-Latn-M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000" dirty="0">
                          <a:effectLst/>
                        </a:rPr>
                        <a:t>avg</a:t>
                      </a:r>
                      <a:endParaRPr lang="sr-Latn-M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000" dirty="0">
                          <a:effectLst/>
                        </a:rPr>
                        <a:t>sep</a:t>
                      </a:r>
                      <a:endParaRPr lang="sr-Latn-M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000" dirty="0">
                          <a:effectLst/>
                        </a:rPr>
                        <a:t>okt</a:t>
                      </a:r>
                      <a:endParaRPr lang="sr-Latn-M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000" dirty="0">
                          <a:effectLst/>
                        </a:rPr>
                        <a:t>nov</a:t>
                      </a:r>
                      <a:endParaRPr lang="sr-Latn-M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000" dirty="0">
                          <a:effectLst/>
                        </a:rPr>
                        <a:t>dec</a:t>
                      </a:r>
                      <a:endParaRPr lang="sr-Latn-M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000" dirty="0">
                          <a:effectLst/>
                        </a:rPr>
                        <a:t>kWh</a:t>
                      </a:r>
                      <a:endParaRPr lang="sr-Latn-M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000" dirty="0">
                          <a:effectLst/>
                        </a:rPr>
                        <a:t>715</a:t>
                      </a:r>
                      <a:endParaRPr lang="sr-Latn-M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000" dirty="0">
                          <a:effectLst/>
                        </a:rPr>
                        <a:t>781</a:t>
                      </a:r>
                      <a:endParaRPr lang="sr-Latn-M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000" dirty="0">
                          <a:effectLst/>
                        </a:rPr>
                        <a:t>1160</a:t>
                      </a:r>
                      <a:endParaRPr lang="sr-Latn-M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000" dirty="0">
                          <a:effectLst/>
                        </a:rPr>
                        <a:t>1220</a:t>
                      </a:r>
                      <a:endParaRPr lang="sr-Latn-M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000" dirty="0">
                          <a:effectLst/>
                        </a:rPr>
                        <a:t>1360</a:t>
                      </a:r>
                      <a:endParaRPr lang="sr-Latn-M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000" dirty="0">
                          <a:effectLst/>
                        </a:rPr>
                        <a:t>1400</a:t>
                      </a:r>
                      <a:endParaRPr lang="sr-Latn-M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000" dirty="0">
                          <a:effectLst/>
                        </a:rPr>
                        <a:t>1530</a:t>
                      </a:r>
                      <a:endParaRPr lang="sr-Latn-M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000" dirty="0">
                          <a:effectLst/>
                        </a:rPr>
                        <a:t>1460</a:t>
                      </a:r>
                      <a:endParaRPr lang="sr-Latn-M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000" dirty="0">
                          <a:effectLst/>
                        </a:rPr>
                        <a:t>1240</a:t>
                      </a:r>
                      <a:endParaRPr lang="sr-Latn-M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000" dirty="0">
                          <a:effectLst/>
                        </a:rPr>
                        <a:t>1060</a:t>
                      </a:r>
                      <a:endParaRPr lang="sr-Latn-M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000" dirty="0">
                          <a:effectLst/>
                        </a:rPr>
                        <a:t>726</a:t>
                      </a:r>
                      <a:endParaRPr lang="sr-Latn-M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000" dirty="0">
                          <a:effectLst/>
                        </a:rPr>
                        <a:t>614</a:t>
                      </a:r>
                      <a:endParaRPr lang="sr-Latn-M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2924973259"/>
              </p:ext>
            </p:extLst>
          </p:nvPr>
        </p:nvGraphicFramePr>
        <p:xfrm>
          <a:off x="467544" y="2852936"/>
          <a:ext cx="7632848" cy="2016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624"/>
            <a:ext cx="90170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818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43192" cy="634082"/>
          </a:xfrm>
        </p:spPr>
        <p:txBody>
          <a:bodyPr>
            <a:normAutofit/>
          </a:bodyPr>
          <a:lstStyle/>
          <a:p>
            <a:pPr algn="ctr"/>
            <a:r>
              <a:rPr lang="sr-Latn-M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REZULTATI </a:t>
            </a:r>
            <a:r>
              <a:rPr lang="sr-Latn-ME" sz="12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PROFITABILNOSTI</a:t>
            </a:r>
            <a:endParaRPr lang="sr-Latn-ME" sz="12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6197225"/>
              </p:ext>
            </p:extLst>
          </p:nvPr>
        </p:nvGraphicFramePr>
        <p:xfrm>
          <a:off x="611560" y="1268760"/>
          <a:ext cx="7139135" cy="9448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427827"/>
                <a:gridCol w="1427827"/>
                <a:gridCol w="1427827"/>
                <a:gridCol w="1427827"/>
                <a:gridCol w="1427827"/>
              </a:tblGrid>
              <a:tr h="360387">
                <a:tc>
                  <a:txBody>
                    <a:bodyPr/>
                    <a:lstStyle/>
                    <a:p>
                      <a:pPr algn="ctr"/>
                      <a:r>
                        <a:rPr lang="sr-Latn-ME" sz="1100" dirty="0" smtClean="0"/>
                        <a:t>Scenario</a:t>
                      </a:r>
                      <a:endParaRPr lang="sr-Latn-ME" sz="11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sz="1100" dirty="0" smtClean="0"/>
                        <a:t>NSV</a:t>
                      </a:r>
                      <a:endParaRPr lang="sr-Latn-ME" sz="11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sz="1100" dirty="0" smtClean="0"/>
                        <a:t>ISP</a:t>
                      </a:r>
                      <a:endParaRPr lang="sr-Latn-ME" sz="11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sz="1100" dirty="0" smtClean="0"/>
                        <a:t>Period povraćaja</a:t>
                      </a:r>
                      <a:endParaRPr lang="sr-Latn-ME" sz="11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sz="1100" dirty="0" smtClean="0"/>
                        <a:t>Diskontovani period povraćaja</a:t>
                      </a:r>
                      <a:endParaRPr lang="sr-Latn-ME" sz="1100" dirty="0">
                        <a:latin typeface="+mj-lt"/>
                      </a:endParaRPr>
                    </a:p>
                  </a:txBody>
                  <a:tcPr/>
                </a:tc>
              </a:tr>
              <a:tr h="221699">
                <a:tc>
                  <a:txBody>
                    <a:bodyPr/>
                    <a:lstStyle/>
                    <a:p>
                      <a:pPr algn="ctr"/>
                      <a:r>
                        <a:rPr lang="sr-Latn-ME" sz="1100" dirty="0" smtClean="0"/>
                        <a:t>1</a:t>
                      </a:r>
                      <a:endParaRPr lang="sr-Latn-ME" sz="11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sz="1100" dirty="0" smtClean="0"/>
                        <a:t>-126,82 €</a:t>
                      </a:r>
                      <a:endParaRPr lang="sr-Latn-ME" sz="1100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sz="1100" dirty="0" smtClean="0"/>
                        <a:t>8,86 %</a:t>
                      </a:r>
                      <a:endParaRPr lang="sr-Latn-ME" sz="11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sz="1100" dirty="0" smtClean="0"/>
                        <a:t>7</a:t>
                      </a:r>
                      <a:endParaRPr lang="sr-Latn-ME" sz="11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sz="1100" dirty="0" smtClean="0"/>
                        <a:t>11</a:t>
                      </a:r>
                      <a:endParaRPr lang="sr-Latn-ME" sz="11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>
                    <a:solidFill>
                      <a:srgbClr val="E9F1F5"/>
                    </a:solidFill>
                  </a:tcPr>
                </a:tc>
              </a:tr>
              <a:tr h="250651">
                <a:tc>
                  <a:txBody>
                    <a:bodyPr/>
                    <a:lstStyle/>
                    <a:p>
                      <a:pPr algn="ctr"/>
                      <a:r>
                        <a:rPr lang="sr-Latn-ME" sz="1100" dirty="0" smtClean="0"/>
                        <a:t>2</a:t>
                      </a:r>
                      <a:endParaRPr lang="sr-Latn-ME" sz="11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sz="1100" dirty="0" smtClean="0"/>
                        <a:t>-7686,22 €</a:t>
                      </a:r>
                      <a:endParaRPr lang="sr-Latn-ME" sz="11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sz="1100" dirty="0" smtClean="0"/>
                        <a:t>2,88 %</a:t>
                      </a:r>
                      <a:endParaRPr lang="sr-Latn-ME" sz="11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sz="1100" dirty="0" smtClean="0"/>
                        <a:t>10</a:t>
                      </a:r>
                      <a:endParaRPr lang="sr-Latn-ME" sz="11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sz="1100" dirty="0" smtClean="0"/>
                        <a:t>&gt;40</a:t>
                      </a:r>
                      <a:endParaRPr lang="sr-Latn-ME" sz="11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67544" y="2780928"/>
            <a:ext cx="7632848" cy="2970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1100" b="1" dirty="0" smtClean="0">
                <a:solidFill>
                  <a:schemeClr val="accent1">
                    <a:lumMod val="75000"/>
                  </a:schemeClr>
                </a:solidFill>
              </a:rPr>
              <a:t>Scenario 1:</a:t>
            </a:r>
          </a:p>
          <a:p>
            <a:endParaRPr lang="sr-Latn-ME" sz="11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r-Latn-ME" sz="1100" dirty="0" smtClean="0">
                <a:solidFill>
                  <a:schemeClr val="accent1">
                    <a:lumMod val="75000"/>
                  </a:schemeClr>
                </a:solidFill>
              </a:rPr>
              <a:t>projekat neprofitabilan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r-Latn-ME" sz="1100" dirty="0" smtClean="0">
                <a:solidFill>
                  <a:schemeClr val="accent1">
                    <a:lumMod val="75000"/>
                  </a:schemeClr>
                </a:solidFill>
              </a:rPr>
              <a:t>NSV blizu granice profitabilnosti projekta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r-Latn-ME" sz="1100" dirty="0" smtClean="0">
                <a:solidFill>
                  <a:schemeClr val="accent1">
                    <a:lumMod val="75000"/>
                  </a:schemeClr>
                </a:solidFill>
              </a:rPr>
              <a:t>ISP blizu diskontne – </a:t>
            </a:r>
            <a:r>
              <a:rPr lang="sr-Latn-ME" sz="1100" dirty="0">
                <a:solidFill>
                  <a:schemeClr val="accent1">
                    <a:lumMod val="75000"/>
                  </a:schemeClr>
                </a:solidFill>
              </a:rPr>
              <a:t>projekat odbacuje malo manji prinos od onoga koji je za investitora bio prihvatljiv prilikom ulaska u </a:t>
            </a:r>
            <a:r>
              <a:rPr lang="sr-Latn-ME" sz="1100" dirty="0" smtClean="0">
                <a:solidFill>
                  <a:schemeClr val="accent1">
                    <a:lumMod val="75000"/>
                  </a:schemeClr>
                </a:solidFill>
              </a:rPr>
              <a:t>projekat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r-Latn-ME" sz="1100" dirty="0" smtClean="0">
                <a:solidFill>
                  <a:schemeClr val="accent1">
                    <a:lumMod val="75000"/>
                  </a:schemeClr>
                </a:solidFill>
              </a:rPr>
              <a:t>visina </a:t>
            </a:r>
            <a:r>
              <a:rPr lang="sr-Latn-ME" sz="1100" dirty="0">
                <a:solidFill>
                  <a:schemeClr val="accent1">
                    <a:lumMod val="75000"/>
                  </a:schemeClr>
                </a:solidFill>
              </a:rPr>
              <a:t>tarife koja bi nakon 12 godina omogućila investitoru da ostvari uštede koje bi NSV projekta nakon 25 godina dovela na nultu vrijednost iznosi nešto iznad 0,10 €/kWh, tačnije, 0.1036 €/kWh</a:t>
            </a:r>
            <a:endParaRPr lang="sr-Latn-ME" sz="11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sr-Latn-ME" sz="11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r-Latn-ME" sz="1100" b="1" dirty="0" smtClean="0">
                <a:solidFill>
                  <a:schemeClr val="accent1">
                    <a:lumMod val="75000"/>
                  </a:schemeClr>
                </a:solidFill>
              </a:rPr>
              <a:t>Scenario 2:</a:t>
            </a:r>
          </a:p>
          <a:p>
            <a:endParaRPr lang="sr-Latn-ME" sz="11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r-Latn-ME" sz="1100" dirty="0" smtClean="0">
                <a:solidFill>
                  <a:schemeClr val="accent1">
                    <a:lumMod val="75000"/>
                  </a:schemeClr>
                </a:solidFill>
              </a:rPr>
              <a:t>projekat </a:t>
            </a:r>
            <a:r>
              <a:rPr lang="sr-Latn-ME" sz="1100" dirty="0">
                <a:solidFill>
                  <a:schemeClr val="accent1">
                    <a:lumMod val="75000"/>
                  </a:schemeClr>
                </a:solidFill>
              </a:rPr>
              <a:t>neprihvatljiv za </a:t>
            </a:r>
            <a:r>
              <a:rPr lang="sr-Latn-ME" sz="1100" dirty="0" smtClean="0">
                <a:solidFill>
                  <a:schemeClr val="accent1">
                    <a:lumMod val="75000"/>
                  </a:schemeClr>
                </a:solidFill>
              </a:rPr>
              <a:t>investitora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r-Latn-ME" sz="1100" dirty="0" smtClean="0">
                <a:solidFill>
                  <a:schemeClr val="accent1">
                    <a:lumMod val="75000"/>
                  </a:schemeClr>
                </a:solidFill>
              </a:rPr>
              <a:t>ISP </a:t>
            </a:r>
            <a:r>
              <a:rPr lang="sr-Latn-ME" sz="1100" dirty="0">
                <a:solidFill>
                  <a:schemeClr val="accent1">
                    <a:lumMod val="75000"/>
                  </a:schemeClr>
                </a:solidFill>
              </a:rPr>
              <a:t>je daleko manja od diskontne stope, pa čak i od kamate na kredit. U</a:t>
            </a:r>
            <a:r>
              <a:rPr lang="sr-Latn-ME" sz="1100" dirty="0" smtClean="0">
                <a:solidFill>
                  <a:schemeClr val="accent1">
                    <a:lumMod val="75000"/>
                  </a:schemeClr>
                </a:solidFill>
              </a:rPr>
              <a:t>ulaganje </a:t>
            </a:r>
            <a:r>
              <a:rPr lang="sr-Latn-ME" sz="1100" dirty="0">
                <a:solidFill>
                  <a:schemeClr val="accent1">
                    <a:lumMod val="75000"/>
                  </a:schemeClr>
                </a:solidFill>
              </a:rPr>
              <a:t>sa tako niskom očekivanom stopom prinosa bilo potpuno neprihvatljivo za </a:t>
            </a:r>
            <a:r>
              <a:rPr lang="sr-Latn-ME" sz="1100" dirty="0" smtClean="0">
                <a:solidFill>
                  <a:schemeClr val="accent1">
                    <a:lumMod val="75000"/>
                  </a:schemeClr>
                </a:solidFill>
              </a:rPr>
              <a:t>investitora (po </a:t>
            </a:r>
            <a:r>
              <a:rPr lang="sr-Latn-ME" sz="1100" dirty="0">
                <a:solidFill>
                  <a:schemeClr val="accent1">
                    <a:lumMod val="75000"/>
                  </a:schemeClr>
                </a:solidFill>
              </a:rPr>
              <a:t>toj ili približnoj stopi, investitor bi imao mogućnost ulaganja sa daleko manjim rizikom (npr. oročavanje sredstava u banci</a:t>
            </a:r>
            <a:r>
              <a:rPr lang="sr-Latn-ME" sz="1100" dirty="0" smtClean="0">
                <a:solidFill>
                  <a:schemeClr val="accent1">
                    <a:lumMod val="75000"/>
                  </a:schemeClr>
                </a:solidFill>
              </a:rPr>
              <a:t>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r-Latn-ME" sz="11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r-Latn-ME" sz="1100" dirty="0">
                <a:solidFill>
                  <a:schemeClr val="accent1">
                    <a:lumMod val="75000"/>
                  </a:schemeClr>
                </a:solidFill>
              </a:rPr>
              <a:t>Kako bi se projekat u drugom scenariju doveo na granicu profitabilnosti gdje je NSV=0, bilo bi potrebno da važe podsticajne tarife od 0.1953 €/kW tokom cijelog vijeka trajanja </a:t>
            </a:r>
            <a:r>
              <a:rPr lang="sr-Latn-ME" sz="1100" dirty="0" smtClean="0">
                <a:solidFill>
                  <a:schemeClr val="accent1">
                    <a:lumMod val="75000"/>
                  </a:schemeClr>
                </a:solidFill>
              </a:rPr>
              <a:t>projekta</a:t>
            </a:r>
            <a:endParaRPr lang="sr-Latn-ME" sz="11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624"/>
            <a:ext cx="90170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19586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1882</TotalTime>
  <Words>1498</Words>
  <Application>Microsoft Office PowerPoint</Application>
  <PresentationFormat>On-screen Show (4:3)</PresentationFormat>
  <Paragraphs>324</Paragraphs>
  <Slides>14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Adjacency</vt:lpstr>
      <vt:lpstr>Analiza profitabilnosti i ekonomske izvodljivosti fotonaponskih sistema u Crnoj Gori</vt:lpstr>
      <vt:lpstr>PowerPoint Presentation</vt:lpstr>
      <vt:lpstr>PowerPoint Presentation</vt:lpstr>
      <vt:lpstr>PowerPoint Presentation</vt:lpstr>
      <vt:lpstr>Polazne pretpostavke u analizi profitabilnosti ulaganja u PV sisteme</vt:lpstr>
      <vt:lpstr>ANALIZA TROŠKOVA PV SISTEMA</vt:lpstr>
      <vt:lpstr>PowerPoint Presentation</vt:lpstr>
      <vt:lpstr>ANALIZA PRIHODA </vt:lpstr>
      <vt:lpstr>REZULTATI PROFITABILNOSTI</vt:lpstr>
      <vt:lpstr>LCOE – jedinični trošak proizvodnje električne energije iz PV sistema</vt:lpstr>
      <vt:lpstr>PowerPoint Presentation</vt:lpstr>
      <vt:lpstr>PowerPoint Presentation</vt:lpstr>
      <vt:lpstr> 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Analiza profitabilnosti i ekonomske izvodljivosti fotonaponskih sistema u Crnoj Gori</dc:title>
  <dc:creator>Sonja</dc:creator>
  <cp:lastModifiedBy>lukailic</cp:lastModifiedBy>
  <cp:revision>89</cp:revision>
  <dcterms:created xsi:type="dcterms:W3CDTF">2015-05-04T12:42:56Z</dcterms:created>
  <dcterms:modified xsi:type="dcterms:W3CDTF">2015-05-13T06:20:24Z</dcterms:modified>
</cp:coreProperties>
</file>