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1F5"/>
    <a:srgbClr val="F3DEDD"/>
    <a:srgbClr val="D0D8E8"/>
    <a:srgbClr val="DEE7D1"/>
    <a:srgbClr val="E6EED6"/>
    <a:srgbClr val="E7F1EA"/>
    <a:srgbClr val="EDEAF0"/>
    <a:srgbClr val="EDF0E0"/>
    <a:srgbClr val="EDF2F9"/>
    <a:srgbClr val="F3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onja\Desktop\RAD%20CIGRE\LCOE_kalkulator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M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Sheet1!$A$2:$C$2</c:f>
              <c:strCache>
                <c:ptCount val="1"/>
                <c:pt idx="0">
                  <c:v>Ukupni kapitalni troškovi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Sheet1!$D$1:$E$1</c:f>
              <c:strCache>
                <c:ptCount val="2"/>
                <c:pt idx="0">
                  <c:v>Trošak PV modula</c:v>
                </c:pt>
                <c:pt idx="1">
                  <c:v>Trošak balansa sistema i instalacije</c:v>
                </c:pt>
              </c:strCache>
            </c:strRef>
          </c:cat>
          <c:val>
            <c:numRef>
              <c:f>Sheet1!$D$2:$E$2</c:f>
              <c:numCache>
                <c:formatCode>0.00%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727027726085989"/>
          <c:y val="0.33092830955290675"/>
          <c:w val="0.31042203040241906"/>
          <c:h val="0.32806513561985179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M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kWh</c:v>
          </c:tx>
          <c:invertIfNegative val="0"/>
          <c:cat>
            <c:strRef>
              <c:f>[LCOE_kalkulator.xlsx]Sheet2!$E$2:$P$2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mart</c:v>
                </c:pt>
                <c:pt idx="3">
                  <c:v>april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avgust</c:v>
                </c:pt>
                <c:pt idx="8">
                  <c:v>septembar</c:v>
                </c:pt>
                <c:pt idx="9">
                  <c:v>oktobar</c:v>
                </c:pt>
                <c:pt idx="10">
                  <c:v>novembar</c:v>
                </c:pt>
                <c:pt idx="11">
                  <c:v>decembar</c:v>
                </c:pt>
              </c:strCache>
            </c:strRef>
          </c:cat>
          <c:val>
            <c:numRef>
              <c:f>[LCOE_kalkulator.xlsx]Sheet2!$E$3:$P$3</c:f>
              <c:numCache>
                <c:formatCode>General</c:formatCode>
                <c:ptCount val="12"/>
                <c:pt idx="0">
                  <c:v>715</c:v>
                </c:pt>
                <c:pt idx="1">
                  <c:v>781</c:v>
                </c:pt>
                <c:pt idx="2">
                  <c:v>1160</c:v>
                </c:pt>
                <c:pt idx="3">
                  <c:v>1220</c:v>
                </c:pt>
                <c:pt idx="4">
                  <c:v>1360</c:v>
                </c:pt>
                <c:pt idx="5">
                  <c:v>1400</c:v>
                </c:pt>
                <c:pt idx="6">
                  <c:v>1530</c:v>
                </c:pt>
                <c:pt idx="7">
                  <c:v>1460</c:v>
                </c:pt>
                <c:pt idx="8">
                  <c:v>1240</c:v>
                </c:pt>
                <c:pt idx="9">
                  <c:v>1060</c:v>
                </c:pt>
                <c:pt idx="10">
                  <c:v>726</c:v>
                </c:pt>
                <c:pt idx="11">
                  <c:v>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12480"/>
        <c:axId val="94696576"/>
      </c:barChart>
      <c:catAx>
        <c:axId val="39812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x-none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r-Latn-RS"/>
          </a:p>
        </c:txPr>
        <c:crossAx val="94696576"/>
        <c:crosses val="autoZero"/>
        <c:auto val="1"/>
        <c:lblAlgn val="ctr"/>
        <c:lblOffset val="100"/>
        <c:noMultiLvlLbl val="0"/>
      </c:catAx>
      <c:valAx>
        <c:axId val="9469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x-none"/>
            </a:pPr>
            <a:endParaRPr lang="sr-Latn-RS"/>
          </a:p>
        </c:txPr>
        <c:crossAx val="39812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M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LCOE Prosjek</c:v>
                </c:pt>
              </c:strCache>
            </c:strRef>
          </c:tx>
          <c:marker>
            <c:symbol val="none"/>
          </c:marker>
          <c:cat>
            <c:numRef>
              <c:f>Sheet1!$C$7:$I$7</c:f>
              <c:numCache>
                <c:formatCode>General</c:formatCod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numCache>
            </c:numRef>
          </c:cat>
          <c:val>
            <c:numRef>
              <c:f>Sheet1!$C$8:$I$8</c:f>
              <c:numCache>
                <c:formatCode>General</c:formatCode>
                <c:ptCount val="7"/>
                <c:pt idx="0">
                  <c:v>0.14000000000000001</c:v>
                </c:pt>
                <c:pt idx="1">
                  <c:v>0.11</c:v>
                </c:pt>
                <c:pt idx="2">
                  <c:v>0.09</c:v>
                </c:pt>
                <c:pt idx="3">
                  <c:v>0.09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7.0000000000000007E-2</c:v>
                </c:pt>
              </c:numCache>
            </c:numRef>
          </c:val>
          <c:smooth val="0"/>
        </c:ser>
        <c:ser>
          <c:idx val="1"/>
          <c:order val="1"/>
          <c:tx>
            <c:v>LCOE CG 1</c:v>
          </c:tx>
          <c:marker>
            <c:symbol val="none"/>
          </c:marker>
          <c:cat>
            <c:numRef>
              <c:f>Sheet1!$C$7:$I$7</c:f>
              <c:numCache>
                <c:formatCode>General</c:formatCod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numCache>
            </c:numRef>
          </c:cat>
          <c:val>
            <c:numRef>
              <c:f>Sheet1!$C$10:$I$10</c:f>
              <c:numCache>
                <c:formatCode>General</c:formatCode>
                <c:ptCount val="7"/>
                <c:pt idx="0">
                  <c:v>0.114</c:v>
                </c:pt>
                <c:pt idx="1">
                  <c:v>0.114</c:v>
                </c:pt>
                <c:pt idx="2">
                  <c:v>0.114</c:v>
                </c:pt>
                <c:pt idx="3">
                  <c:v>0.114</c:v>
                </c:pt>
                <c:pt idx="4">
                  <c:v>0.114</c:v>
                </c:pt>
                <c:pt idx="5">
                  <c:v>0.114</c:v>
                </c:pt>
                <c:pt idx="6">
                  <c:v>0.114</c:v>
                </c:pt>
              </c:numCache>
            </c:numRef>
          </c:val>
          <c:smooth val="0"/>
        </c:ser>
        <c:ser>
          <c:idx val="2"/>
          <c:order val="2"/>
          <c:tx>
            <c:v>LCOE CG 2</c:v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Sheet1!$C$7:$I$7</c:f>
              <c:numCache>
                <c:formatCode>General</c:formatCod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numCache>
            </c:numRef>
          </c:cat>
          <c:val>
            <c:numRef>
              <c:f>Sheet1!$C$11:$I$11</c:f>
              <c:numCache>
                <c:formatCode>General</c:formatCode>
                <c:ptCount val="7"/>
                <c:pt idx="0">
                  <c:v>0.16200000000000001</c:v>
                </c:pt>
                <c:pt idx="1">
                  <c:v>0.16200000000000001</c:v>
                </c:pt>
                <c:pt idx="2">
                  <c:v>0.16200000000000001</c:v>
                </c:pt>
                <c:pt idx="3">
                  <c:v>0.16200000000000001</c:v>
                </c:pt>
                <c:pt idx="4">
                  <c:v>0.16200000000000001</c:v>
                </c:pt>
                <c:pt idx="5">
                  <c:v>0.16200000000000001</c:v>
                </c:pt>
                <c:pt idx="6">
                  <c:v>0.16200000000000001</c:v>
                </c:pt>
              </c:numCache>
            </c:numRef>
          </c:val>
          <c:smooth val="0"/>
        </c:ser>
        <c:ser>
          <c:idx val="3"/>
          <c:order val="3"/>
          <c:tx>
            <c:v>Podsticajna cijena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Sheet1!$C$7:$I$7</c:f>
              <c:numCache>
                <c:formatCode>General</c:formatCod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numCache>
            </c:numRef>
          </c:cat>
          <c:val>
            <c:numRef>
              <c:f>Sheet1!$C$12:$I$12</c:f>
              <c:numCache>
                <c:formatCode>General</c:formatCode>
                <c:ptCount val="7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46688"/>
        <c:axId val="40952576"/>
      </c:lineChart>
      <c:catAx>
        <c:axId val="4094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952576"/>
        <c:crosses val="autoZero"/>
        <c:auto val="1"/>
        <c:lblAlgn val="ctr"/>
        <c:lblOffset val="100"/>
        <c:noMultiLvlLbl val="0"/>
      </c:catAx>
      <c:valAx>
        <c:axId val="4095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4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D8E5-041B-4261-9D66-DE35329D653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97F76-D343-4ADD-BB5C-C43109C353C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232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97F76-D343-4ADD-BB5C-C43109C353CA}" type="slidenum">
              <a:rPr lang="sr-Latn-ME" smtClean="0"/>
              <a:t>6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3745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vi-VN" sz="1200" b="0" i="0" kern="12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Kriva koja prikazuje odnose između znanja i vještina akumuliranih u procesu učenja i jediničnih troškova, pri čemu jedinični troškovi rada opadaju s porastom iskustva. Temelji se na pretpostavci da tržišni subjekti kao i ljudi postaju sve bolji u izvršavanju svojih zadataka ako se ti zadaci više puta ponavljaju.</a:t>
            </a:r>
            <a:endParaRPr lang="sr-Latn-M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97F76-D343-4ADD-BB5C-C43109C353CA}" type="slidenum">
              <a:rPr lang="sr-Latn-ME" smtClean="0"/>
              <a:t>7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5687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M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6B3CBA-0128-4341-9994-69FCA47E6519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41338A-1CC6-4DBC-A4ED-448987E388BE}" type="datetimeFigureOut">
              <a:rPr lang="sr-Latn-ME" smtClean="0"/>
              <a:t>13.5.2015</a:t>
            </a:fld>
            <a:endParaRPr lang="sr-Latn-M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3788" y="4365104"/>
            <a:ext cx="2984376" cy="648072"/>
          </a:xfrm>
        </p:spPr>
        <p:txBody>
          <a:bodyPr>
            <a:normAutofit/>
          </a:bodyPr>
          <a:lstStyle/>
          <a:p>
            <a:pPr algn="ctr"/>
            <a:r>
              <a:rPr lang="sr-Latn-ME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Sonja Vojvodić, dipl. ekon.</a:t>
            </a:r>
          </a:p>
          <a:p>
            <a:pPr algn="ctr"/>
            <a:r>
              <a:rPr lang="sr-Latn-ME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Slaven Ivanović, dipl.inž.el.</a:t>
            </a:r>
            <a:endParaRPr lang="sr-Latn-ME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00608" y="2348880"/>
            <a:ext cx="7543800" cy="1153815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Analiza profitabilnosti i ekonomske izvodljivosti fotonaponskih sistema u Crnoj Gori</a:t>
            </a:r>
            <a:endParaRPr lang="sr-Latn-ME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301208"/>
            <a:ext cx="1633081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04665"/>
            <a:ext cx="2160240" cy="113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44008" y="623619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1400" i="1" dirty="0" smtClean="0">
                <a:solidFill>
                  <a:schemeClr val="tx2">
                    <a:lumMod val="75000"/>
                  </a:schemeClr>
                </a:solidFill>
              </a:rPr>
              <a:t>Igalo, maj 2015. godine</a:t>
            </a:r>
            <a:endParaRPr lang="sr-Latn-ME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sr-Latn-ME" sz="1600" dirty="0" smtClean="0">
                <a:solidFill>
                  <a:schemeClr val="accent1">
                    <a:lumMod val="75000"/>
                  </a:schemeClr>
                </a:solidFill>
              </a:rPr>
              <a:t>LCOE – jedinični trošak proizvodnje električne energije iz PV sistema</a:t>
            </a:r>
            <a:endParaRPr lang="sr-Latn-M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/>
          </a:bodyPr>
          <a:lstStyle/>
          <a:p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omogućava uporedivost različitih tehnologija proizvodnje električne energije</a:t>
            </a:r>
          </a:p>
          <a:p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poređenje sa tarifama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za električnu energiju koju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plaćaju domaćinstava:</a:t>
            </a:r>
            <a:endParaRPr lang="sr-Latn-ME" sz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128500"/>
            <a:ext cx="691276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ME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LCOE ≤ jedinična cijena el. en. koju plaćaju domaćinstva  =&gt; ekonomska konkurentnost za privatne korisnike</a:t>
            </a:r>
            <a:endParaRPr lang="sr-Latn-ME" sz="16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47664" y="3212976"/>
                <a:ext cx="5742384" cy="881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1200" i="1">
                          <a:latin typeface="Cambria Math"/>
                        </a:rPr>
                        <m:t>𝐿𝐶𝑂𝐸</m:t>
                      </m:r>
                      <m:r>
                        <a:rPr lang="sr-Latn-ME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ME" sz="12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sr-Latn-ME" sz="1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sr-Latn-ME" sz="12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sr-Latn-ME" sz="12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sr-Latn-ME" sz="12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sr-Latn-ME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sr-Latn-ME" sz="1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sr-Latn-ME" sz="12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sr-Latn-ME" sz="12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sr-Latn-ME" sz="12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sr-Latn-ME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den>
                      </m:f>
                      <m:r>
                        <a:rPr lang="sr-Latn-ME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ME" sz="12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sr-Latn-ME" sz="1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sr-Latn-ME" sz="12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sr-Latn-ME" sz="12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sr-Latn-ME" sz="12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sr-Latn-ME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sr-Latn-ME" sz="1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𝑂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sr-Latn-ME" sz="1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sr-Latn-ME" sz="1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sr-Latn-ME" sz="1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sr-Latn-ME" sz="12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sr-Latn-ME" sz="12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sr-Latn-ME" sz="12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sr-Latn-ME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den>
                      </m:f>
                      <m:r>
                        <a:rPr lang="sr-Latn-ME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ME" sz="12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sr-Latn-ME" sz="1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sr-Latn-ME" sz="12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sr-Latn-ME" sz="12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sr-Latn-ME" sz="12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sr-Latn-ME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sr-Latn-ME" sz="1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𝑂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sr-Latn-ME" sz="1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sr-Latn-ME" sz="1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sr-Latn-ME" sz="1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sr-Latn-ME" sz="12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sr-Latn-ME" sz="12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sr-Latn-ME" sz="12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sr-Latn-ME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(1−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sr-Latn-ME" sz="1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ME" sz="1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den>
                      </m:f>
                    </m:oMath>
                  </m:oMathPara>
                </a14:m>
                <a:endParaRPr lang="sr-Latn-ME" sz="1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212976"/>
                <a:ext cx="5742384" cy="8819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643086"/>
              </p:ext>
            </p:extLst>
          </p:nvPr>
        </p:nvGraphicFramePr>
        <p:xfrm>
          <a:off x="806976" y="4221088"/>
          <a:ext cx="3611880" cy="1676400"/>
        </p:xfrm>
        <a:graphic>
          <a:graphicData uri="http://schemas.openxmlformats.org/drawingml/2006/table">
            <a:tbl>
              <a:tblPr firstRow="1" firstCol="1" bandRow="1"/>
              <a:tblGrid>
                <a:gridCol w="468630"/>
                <a:gridCol w="314325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  <a:latin typeface="Arial"/>
                        </a:rPr>
                        <a:t>T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Vijek trajanja projekta (godine)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Godina 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C</a:t>
                      </a:r>
                      <a:r>
                        <a:rPr lang="sr-Latn-ME" sz="1000" baseline="-25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Neto troškovi projekta u godini t [€]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E</a:t>
                      </a:r>
                      <a:r>
                        <a:rPr lang="sr-Latn-ME" sz="1000" baseline="-25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  <a:latin typeface="Arial"/>
                        </a:rPr>
                        <a:t>Energija proizvedena u godini t [€]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I</a:t>
                      </a:r>
                      <a:r>
                        <a:rPr lang="sr-Latn-ME" sz="1000" baseline="-25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  <a:latin typeface="Arial"/>
                        </a:rPr>
                        <a:t>Početno ulaganje – troškovi sistema [€]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M</a:t>
                      </a:r>
                      <a:r>
                        <a:rPr lang="sr-Latn-ME" sz="1000" baseline="-25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Troškovi održavanja u godini t [€]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O</a:t>
                      </a:r>
                      <a:r>
                        <a:rPr lang="sr-Latn-ME" sz="1000" baseline="-25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Operativni troškovi u godini t[€]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F</a:t>
                      </a:r>
                      <a:r>
                        <a:rPr lang="sr-Latn-ME" sz="1000" baseline="-25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Troškovi kamate u godini t [€]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r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Diskontna stopa [%]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S</a:t>
                      </a:r>
                      <a:r>
                        <a:rPr lang="sr-Latn-ME" sz="1000" baseline="-25000">
                          <a:effectLst/>
                          <a:latin typeface="Arial"/>
                        </a:rPr>
                        <a:t>t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Pretpostavljeni energetski autput u godini t [kWh/god]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  <a:latin typeface="Arial"/>
                        </a:rPr>
                        <a:t>d</a:t>
                      </a:r>
                      <a:endParaRPr lang="sr-Latn-ME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  <a:latin typeface="Arial"/>
                        </a:rPr>
                        <a:t>stopa opadanja [%]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1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480154"/>
              </p:ext>
            </p:extLst>
          </p:nvPr>
        </p:nvGraphicFramePr>
        <p:xfrm>
          <a:off x="1187624" y="980728"/>
          <a:ext cx="5098415" cy="76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70"/>
                <a:gridCol w="601345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€/kWh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2020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2025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2030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2035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2040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2045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2050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Minimum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0.07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0.06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0.05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0.05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0.04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0.04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Prosjek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0.14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0.11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0.09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0.09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0.08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0.07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0.07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Maksimum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0.38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0.27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0.21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0.18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0.16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0.16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0.14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3" y="612993"/>
            <a:ext cx="799288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ME" altLang="sr-Latn-R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Međunarodna agencija za energiju (IEA) je dala projekciju kretanja LCOE za krovne PV sisteme do 2050. godine</a:t>
            </a:r>
            <a:r>
              <a:rPr kumimoji="0" lang="sr-Latn-ME" altLang="sr-Latn-R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ME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535106"/>
              </p:ext>
            </p:extLst>
          </p:nvPr>
        </p:nvGraphicFramePr>
        <p:xfrm>
          <a:off x="1259632" y="2492896"/>
          <a:ext cx="5112572" cy="61037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4991"/>
                <a:gridCol w="868106"/>
                <a:gridCol w="629240"/>
                <a:gridCol w="629240"/>
                <a:gridCol w="629240"/>
                <a:gridCol w="550585"/>
                <a:gridCol w="550585"/>
                <a:gridCol w="550585"/>
              </a:tblGrid>
              <a:tr h="21602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Period otplate </a:t>
                      </a:r>
                      <a:r>
                        <a:rPr lang="sr-Latn-ME" sz="1000" dirty="0" smtClean="0">
                          <a:effectLst/>
                        </a:rPr>
                        <a:t>(</a:t>
                      </a:r>
                      <a:r>
                        <a:rPr lang="sr-Latn-ME" sz="1000" dirty="0">
                          <a:effectLst/>
                        </a:rPr>
                        <a:t>god)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12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5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10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15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</a:t>
                      </a:r>
                      <a:endParaRPr lang="sr-Latn-M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25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LCOE (€/KWh</a:t>
                      </a:r>
                      <a:r>
                        <a:rPr lang="sr-Latn-ME" sz="1000" dirty="0" smtClean="0">
                          <a:effectLst/>
                        </a:rPr>
                        <a:t>)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Scenario 1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0.114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3DE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0.118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0.115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0.113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0.111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0.109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7177">
                <a:tc v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Scenario 2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0.162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3DE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0.168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0.163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0.159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0.156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0.154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2065"/>
              </p:ext>
            </p:extLst>
          </p:nvPr>
        </p:nvGraphicFramePr>
        <p:xfrm>
          <a:off x="1187624" y="3645024"/>
          <a:ext cx="61926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2132856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Rezultati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analize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sr-Latn-ME" sz="11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5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10445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Solarni potencijal Crne Gore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ne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bi trebalo zanemariti.</a:t>
            </a:r>
            <a:endParaRPr lang="sr-Latn-M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14300" indent="0" algn="just">
              <a:buNone/>
            </a:pPr>
            <a:endParaRPr lang="sr-Latn-ME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114300" indent="0" algn="just">
              <a:buNone/>
            </a:pP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Glavnu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prepreku u širenju solarne energije predstavljaju visoki troškovi investiranja po kWh. </a:t>
            </a:r>
            <a:endParaRPr lang="sr-Latn-M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sr-Latn-ME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Mogu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ć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nost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pove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ća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nja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profitabilnosti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114300" indent="0">
              <a:buNone/>
            </a:pP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produženje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perioda za koji važe podsticajne tarife ili subvencionisanje dijela ulaganja od strane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države.</a:t>
            </a:r>
          </a:p>
          <a:p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manjenje troškova – trend opadanja troškova ide u prilog povećanju profitabilnosti</a:t>
            </a:r>
          </a:p>
          <a:p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ptimalan izbor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lokacije za postavljanje PV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sistema,</a:t>
            </a:r>
          </a:p>
          <a:p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mogućnost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uvođenja sistema za praćenje kako bi povećali energetski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prinos</a:t>
            </a:r>
          </a:p>
          <a:p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zbor jeftinije opcije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tehnologija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tankog filma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14300" indent="0">
              <a:buNone/>
            </a:pPr>
            <a:endParaRPr lang="sr-Latn-ME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Najskuplja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tehnologija proizvodnje električne energije,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ali ujedno i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najprihvatljivija opcija za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domaćinstva.</a:t>
            </a:r>
          </a:p>
          <a:p>
            <a:pPr marL="114300" indent="0">
              <a:buNone/>
            </a:pPr>
            <a:endParaRPr lang="sr-Latn-ME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Važno podizanje 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svijesti o značaju uticaja korišćenja PV sistema na redukciju emisije </a:t>
            </a:r>
            <a:r>
              <a:rPr lang="sr-Latn-ME" sz="1200" dirty="0" smtClean="0">
                <a:solidFill>
                  <a:schemeClr val="accent1">
                    <a:lumMod val="50000"/>
                  </a:schemeClr>
                </a:solidFill>
              </a:rPr>
              <a:t>CO2</a:t>
            </a:r>
            <a:r>
              <a:rPr lang="sr-Latn-ME" sz="12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sr-Latn-ME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622095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ZAKLJU</a:t>
            </a:r>
            <a:r>
              <a:rPr lang="sr-Latn-RS" sz="1400" b="1" dirty="0">
                <a:solidFill>
                  <a:schemeClr val="accent1">
                    <a:lumMod val="50000"/>
                  </a:schemeClr>
                </a:solidFill>
              </a:rPr>
              <a:t>ČAK</a:t>
            </a:r>
            <a:endParaRPr lang="sr-Latn-ME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9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sr-Latn-ME" dirty="0" smtClean="0"/>
          </a:p>
          <a:p>
            <a:pPr marL="114300" indent="0" algn="ctr">
              <a:buNone/>
            </a:pPr>
            <a:endParaRPr lang="sr-Latn-ME" dirty="0"/>
          </a:p>
          <a:p>
            <a:pPr marL="114300" indent="0" algn="ctr">
              <a:buNone/>
            </a:pPr>
            <a:endParaRPr lang="sr-Latn-ME" dirty="0" smtClean="0"/>
          </a:p>
          <a:p>
            <a:pPr marL="114300" indent="0" algn="ctr">
              <a:buNone/>
            </a:pPr>
            <a:r>
              <a:rPr lang="sr-Latn-ME" b="1" dirty="0" smtClean="0">
                <a:solidFill>
                  <a:schemeClr val="accent1">
                    <a:lumMod val="50000"/>
                  </a:schemeClr>
                </a:solidFill>
              </a:rPr>
              <a:t>HVALA NA PAŽNJI!</a:t>
            </a:r>
            <a:endParaRPr lang="sr-Latn-ME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</a:rPr>
              <a:t>Pitanja za diskusiju</a:t>
            </a:r>
          </a:p>
          <a:p>
            <a:pPr marL="114300" indent="0" algn="ctr">
              <a:buNone/>
            </a:pPr>
            <a:endParaRPr lang="sr-Latn-R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sr-Latn-ME" sz="1200" b="1" dirty="0" smtClean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sr-Latn-ME" sz="1200" b="1" dirty="0">
                <a:solidFill>
                  <a:schemeClr val="accent1">
                    <a:lumMod val="50000"/>
                  </a:schemeClr>
                </a:solidFill>
              </a:rPr>
              <a:t>kojoj mjeri bi na dobijene rezultate uticalo smanjenje izlazne snage fotonaponskih panela u vremenskom periodu koji se analizira</a:t>
            </a:r>
            <a:r>
              <a:rPr lang="sr-Latn-ME" sz="12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114300" indent="0" algn="just">
              <a:buNone/>
            </a:pPr>
            <a:endParaRPr lang="sr-Latn-ME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RS" sz="1000" b="1" dirty="0" smtClean="0">
                <a:solidFill>
                  <a:schemeClr val="accent1">
                    <a:lumMod val="50000"/>
                  </a:schemeClr>
                </a:solidFill>
              </a:rPr>
              <a:t>NSV prihoda bi se smanjila na 17.138,09 € umjesto </a:t>
            </a:r>
            <a:r>
              <a:rPr lang="sr-Latn-RS" sz="1000" b="1" dirty="0">
                <a:solidFill>
                  <a:schemeClr val="accent1">
                    <a:lumMod val="50000"/>
                  </a:schemeClr>
                </a:solidFill>
              </a:rPr>
              <a:t>dotadašnjih </a:t>
            </a:r>
            <a:r>
              <a:rPr lang="sr-Latn-RS" sz="1000" b="1" dirty="0" smtClean="0">
                <a:solidFill>
                  <a:schemeClr val="accent1">
                    <a:lumMod val="50000"/>
                  </a:schemeClr>
                </a:solidFill>
              </a:rPr>
              <a:t>17.825,91 €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RS" sz="1000" b="1" dirty="0" smtClean="0">
                <a:solidFill>
                  <a:schemeClr val="accent1">
                    <a:lumMod val="50000"/>
                  </a:schemeClr>
                </a:solidFill>
              </a:rPr>
              <a:t>Scenario 1: NSV -814,64 €, ISP 8,07 %; Scenario 2: NSV -8.374,04,  ISP 2,02 %</a:t>
            </a:r>
          </a:p>
          <a:p>
            <a:pPr marL="114300" indent="0" algn="just">
              <a:buNone/>
            </a:pPr>
            <a:endParaRPr lang="sr-Latn-ME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sr-Latn-ME" sz="1200" b="1" dirty="0" smtClean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sr-Latn-ME" sz="1200" b="1" dirty="0">
                <a:solidFill>
                  <a:schemeClr val="accent1">
                    <a:lumMod val="50000"/>
                  </a:schemeClr>
                </a:solidFill>
              </a:rPr>
              <a:t>li su autori sproveli slična istraživanja u slučaju veće ukupne snage fotonaponske instalacije I ako jesu, do kojih su </a:t>
            </a:r>
            <a:r>
              <a:rPr lang="sr-Latn-ME" sz="1200" b="1" dirty="0" smtClean="0">
                <a:solidFill>
                  <a:schemeClr val="accent1">
                    <a:lumMod val="50000"/>
                  </a:schemeClr>
                </a:solidFill>
              </a:rPr>
              <a:t>rezultata </a:t>
            </a:r>
            <a:r>
              <a:rPr lang="sr-Latn-ME" sz="1200" b="1" dirty="0">
                <a:solidFill>
                  <a:schemeClr val="accent1">
                    <a:lumMod val="50000"/>
                  </a:schemeClr>
                </a:solidFill>
              </a:rPr>
              <a:t>došli</a:t>
            </a:r>
            <a:r>
              <a:rPr lang="sr-Latn-ME" sz="12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114300" indent="0" algn="just">
              <a:buNone/>
            </a:pPr>
            <a:endParaRPr lang="sr-Latn-ME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RS" sz="1000" b="1" smtClean="0">
                <a:solidFill>
                  <a:schemeClr val="accent1">
                    <a:lumMod val="50000"/>
                  </a:schemeClr>
                </a:solidFill>
              </a:rPr>
              <a:t>Potreban </a:t>
            </a:r>
            <a:r>
              <a:rPr lang="sr-Latn-RS" sz="1000" b="1" dirty="0" smtClean="0">
                <a:solidFill>
                  <a:schemeClr val="accent1">
                    <a:lumMod val="50000"/>
                  </a:schemeClr>
                </a:solidFill>
              </a:rPr>
              <a:t>veći broj solarnih panela – opadanje jedinične cijene (oko 15%)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RS" sz="1000" b="1" dirty="0" smtClean="0">
                <a:solidFill>
                  <a:schemeClr val="accent1">
                    <a:lumMod val="50000"/>
                  </a:schemeClr>
                </a:solidFill>
              </a:rPr>
              <a:t>Konkretno – 1. scenario – 1,13 €/W; 2. scenario 1,7 €/W</a:t>
            </a:r>
          </a:p>
        </p:txBody>
      </p:sp>
    </p:spTree>
    <p:extLst>
      <p:ext uri="{BB962C8B-B14F-4D97-AF65-F5344CB8AC3E}">
        <p14:creationId xmlns:p14="http://schemas.microsoft.com/office/powerpoint/2010/main" val="37712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273809"/>
            <a:ext cx="3888432" cy="4980983"/>
          </a:xfrm>
        </p:spPr>
        <p:txBody>
          <a:bodyPr>
            <a:normAutofit/>
          </a:bodyPr>
          <a:lstStyle/>
          <a:p>
            <a:endParaRPr lang="sr-Latn-ME" dirty="0"/>
          </a:p>
          <a:p>
            <a:pPr algn="just">
              <a:buSzPct val="50000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sistemi - relativno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 segment energetike koji se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veoma brzo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razvija i trenutno se smatra konkurentnim izvorima električne energije širom svijeta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SzPct val="50000"/>
            </a:pPr>
            <a:endParaRPr lang="sr-Latn-ME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Dostizanje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</a:t>
            </a:r>
            <a:r>
              <a:rPr lang="sr-Latn-R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čke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„mrežnog pariteta</a:t>
            </a:r>
            <a:r>
              <a:rPr lang="sr-Latn-ME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SzPct val="50000"/>
            </a:pPr>
            <a:endParaRPr lang="sr-Latn-ME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Crna Gora ima i veoma značajan potencijal za proizvodnju solarne energije:</a:t>
            </a: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sr-Latn-ME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sr-Latn-M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sr-Latn-ME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sr-Latn-M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sr-Latn-ME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SzPct val="50000"/>
              <a:buNone/>
            </a:pPr>
            <a:endParaRPr lang="sr-Latn-ME" sz="11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r>
              <a:rPr lang="sr-Latn-ME" sz="11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Zašto PV sistemi u Crnoj Gori nisu u širokoj upotrebi kada se uzimu u obzir pobrojane povoljnosti?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47" y="1320802"/>
            <a:ext cx="3675005" cy="46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7687" y="3284984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71450" algn="just">
              <a:buSzPct val="50000"/>
              <a:buFontTx/>
              <a:buChar char="-"/>
            </a:pPr>
            <a:r>
              <a:rPr lang="sr-Latn-ME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2500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sunčanih časova godišnje</a:t>
            </a:r>
          </a:p>
          <a:p>
            <a:pPr marL="285750" indent="-171450" algn="just">
              <a:buSzPct val="50000"/>
              <a:buFontTx/>
              <a:buChar char="-"/>
            </a:pPr>
            <a:r>
              <a:rPr lang="sr-Latn-M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1602 </a:t>
            </a:r>
            <a:r>
              <a:rPr lang="sr-Latn-ME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kWh/m2 -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insolacij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(godišnja raspoloživa količina sunčevog zračenja kao primarnog izvora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energije)</a:t>
            </a:r>
            <a:endParaRPr lang="sr-Latn-M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1107" y="620688"/>
            <a:ext cx="3425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600" b="1" dirty="0" smtClean="0">
                <a:solidFill>
                  <a:schemeClr val="accent1">
                    <a:lumMod val="75000"/>
                  </a:schemeClr>
                </a:solidFill>
              </a:rPr>
              <a:t>UVOD</a:t>
            </a:r>
            <a:endParaRPr lang="sr-Latn-ME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1107" y="620688"/>
            <a:ext cx="3425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REGULATORNI OKVIR</a:t>
            </a:r>
            <a:endParaRPr lang="sr-Latn-ME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776864" cy="3189837"/>
          </a:xfrm>
        </p:spPr>
        <p:txBody>
          <a:bodyPr>
            <a:normAutofit/>
          </a:bodyPr>
          <a:lstStyle/>
          <a:p>
            <a:endParaRPr lang="sr-Latn-ME" dirty="0"/>
          </a:p>
          <a:p>
            <a:pPr algn="just">
              <a:buSzPct val="50000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odsticajn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cijen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otkupa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električne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energije iz solarnih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elektrana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zgradama ili građevinskim konstrukcijama, instalisane snage manje od 1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sr-Latn-ME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c€/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kWh. </a:t>
            </a:r>
            <a:r>
              <a:rPr lang="en-US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ME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Urerdba </a:t>
            </a:r>
            <a:r>
              <a:rPr lang="sr-Latn-ME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tarifnom sistemu za utvrđivanje podsticajne cijene električne energije iz obnovljivih izvora energije i visokoefikasne </a:t>
            </a:r>
            <a:r>
              <a:rPr lang="sr-Latn-ME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kogeneracije</a:t>
            </a:r>
            <a:r>
              <a:rPr lang="en-US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sr-Latn-RS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Povoljnost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 </a:t>
            </a:r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proizvo</a:t>
            </a:r>
            <a:r>
              <a:rPr lang="sr-Latn-R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đače 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r-Latn-ME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kW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razmjene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mjestu konekcije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 zahtijeva se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odobravanje projekta od strane Ministarstva ekonomije. </a:t>
            </a: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sr-Latn-RS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50000"/>
            </a:pP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skladu sa Zakonom o energetici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Vlada Crne Gore je u toku 2010. i  2011. godine usvojila set podzakonskih akata iz oblasti obnovljivih izvora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energije.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6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859216" cy="518457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114300" indent="0" algn="just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11430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114300" indent="0" algn="just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11430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114300" indent="0" algn="just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b="0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baseline="0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0" indent="0" algn="just">
              <a:buNone/>
            </a:pPr>
            <a:endParaRPr lang="sr-Latn-ME" sz="1200" b="0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076287" y="1628800"/>
            <a:ext cx="6676544" cy="3528391"/>
            <a:chOff x="1063808" y="1268760"/>
            <a:chExt cx="6676544" cy="3528391"/>
          </a:xfrm>
        </p:grpSpPr>
        <p:sp>
          <p:nvSpPr>
            <p:cNvPr id="2" name="Round Same Side Corner Rectangle 1"/>
            <p:cNvSpPr/>
            <p:nvPr/>
          </p:nvSpPr>
          <p:spPr>
            <a:xfrm>
              <a:off x="1063808" y="2348880"/>
              <a:ext cx="1800000" cy="900000"/>
            </a:xfrm>
            <a:prstGeom prst="round2Same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ME" sz="1050" b="1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Metoda </a:t>
              </a:r>
              <a:r>
                <a:rPr lang="sr-Latn-ME" sz="105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neto sadašnje vrijednosti (NSV</a:t>
              </a:r>
              <a:r>
                <a:rPr lang="sr-Latn-ME" sz="1050" b="1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ctr"/>
              <a:r>
                <a:rPr lang="sr-Latn-ME" sz="1000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dinamička</a:t>
              </a:r>
              <a:endParaRPr lang="sr-Latn-ME" sz="10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>
              <a:off x="3465976" y="2348880"/>
              <a:ext cx="1800000" cy="900000"/>
            </a:xfrm>
            <a:prstGeom prst="round2Same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ME" sz="105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Metoda </a:t>
              </a:r>
              <a:r>
                <a:rPr lang="sr-Latn-ME" sz="105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interne stope povrata (ISP</a:t>
              </a:r>
              <a:r>
                <a:rPr lang="sr-Latn-ME" sz="105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)</a:t>
              </a:r>
            </a:p>
            <a:p>
              <a:pPr algn="ctr"/>
              <a:r>
                <a:rPr lang="sr-Latn-ME" sz="10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dinamička</a:t>
              </a:r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5868144" y="2339024"/>
              <a:ext cx="1800000" cy="900000"/>
            </a:xfrm>
            <a:prstGeom prst="round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ME" sz="1050" b="1" dirty="0" smtClean="0">
                  <a:solidFill>
                    <a:schemeClr val="accent3">
                      <a:lumMod val="50000"/>
                    </a:schemeClr>
                  </a:solidFill>
                </a:rPr>
                <a:t>Metoda </a:t>
              </a:r>
              <a:r>
                <a:rPr lang="sr-Latn-ME" sz="1050" b="1" dirty="0">
                  <a:solidFill>
                    <a:schemeClr val="accent3">
                      <a:lumMod val="50000"/>
                    </a:schemeClr>
                  </a:solidFill>
                </a:rPr>
                <a:t>perioda povraćaja/diskontovanog perioda povraćaja </a:t>
              </a:r>
              <a:r>
                <a:rPr lang="sr-Latn-ME" sz="1050" b="1" dirty="0" smtClean="0">
                  <a:solidFill>
                    <a:schemeClr val="accent3">
                      <a:lumMod val="50000"/>
                    </a:schemeClr>
                  </a:solidFill>
                </a:rPr>
                <a:t>sredstava</a:t>
              </a:r>
            </a:p>
            <a:p>
              <a:pPr algn="ctr"/>
              <a:r>
                <a:rPr lang="sr-Latn-ME" sz="1000" dirty="0" smtClean="0">
                  <a:solidFill>
                    <a:schemeClr val="accent3">
                      <a:lumMod val="50000"/>
                    </a:schemeClr>
                  </a:solidFill>
                </a:rPr>
                <a:t>statička/dinamička</a:t>
              </a:r>
              <a:endParaRPr lang="sr-Latn-ME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863808" y="1268760"/>
              <a:ext cx="300433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ME" sz="1200" dirty="0" smtClean="0"/>
                <a:t>METODE</a:t>
              </a:r>
              <a:endParaRPr lang="sr-Latn-ME" sz="12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1907704" y="1772816"/>
              <a:ext cx="2232248" cy="566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339222" y="1772816"/>
              <a:ext cx="0" cy="566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6" name="Straight Arrow Connector 4095"/>
            <p:cNvCxnSpPr/>
            <p:nvPr/>
          </p:nvCxnSpPr>
          <p:spPr>
            <a:xfrm>
              <a:off x="4536144" y="1772816"/>
              <a:ext cx="2232000" cy="566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9" name="Rectangle 4098"/>
            <p:cNvSpPr/>
            <p:nvPr/>
          </p:nvSpPr>
          <p:spPr>
            <a:xfrm>
              <a:off x="1063808" y="4224535"/>
              <a:ext cx="14043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ME" sz="1200" dirty="0"/>
                <a:t>P</a:t>
              </a:r>
              <a:r>
                <a:rPr lang="sr-Latn-ME" sz="1200" dirty="0" smtClean="0"/>
                <a:t>OKAZATELJ</a:t>
              </a:r>
              <a:endParaRPr lang="sr-Latn-ME" sz="1200" dirty="0"/>
            </a:p>
          </p:txBody>
        </p:sp>
        <p:sp>
          <p:nvSpPr>
            <p:cNvPr id="4100" name="Oval 4099"/>
            <p:cNvSpPr/>
            <p:nvPr/>
          </p:nvSpPr>
          <p:spPr>
            <a:xfrm>
              <a:off x="3435526" y="4083966"/>
              <a:ext cx="1800200" cy="71318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ME" dirty="0" smtClean="0">
                  <a:solidFill>
                    <a:schemeClr val="accent4">
                      <a:lumMod val="50000"/>
                    </a:schemeClr>
                  </a:solidFill>
                </a:rPr>
                <a:t>LCOE</a:t>
              </a:r>
              <a:endParaRPr lang="sr-Latn-ME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4102" name="Straight Arrow Connector 4101"/>
            <p:cNvCxnSpPr>
              <a:endCxn id="4100" idx="2"/>
            </p:cNvCxnSpPr>
            <p:nvPr/>
          </p:nvCxnSpPr>
          <p:spPr>
            <a:xfrm>
              <a:off x="2468112" y="4440558"/>
              <a:ext cx="96741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6" name="TextBox 4105"/>
            <p:cNvSpPr txBox="1"/>
            <p:nvPr/>
          </p:nvSpPr>
          <p:spPr>
            <a:xfrm>
              <a:off x="5868823" y="4083966"/>
              <a:ext cx="18715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1200" dirty="0" smtClean="0">
                  <a:solidFill>
                    <a:schemeClr val="accent1">
                      <a:lumMod val="75000"/>
                    </a:schemeClr>
                  </a:solidFill>
                </a:rPr>
                <a:t>jedinični trošak proizvodnje električne energije iz PV sistema</a:t>
              </a:r>
              <a:endParaRPr lang="sr-Latn-ME" sz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108" name="Straight Arrow Connector 4107"/>
            <p:cNvCxnSpPr>
              <a:endCxn id="4106" idx="1"/>
            </p:cNvCxnSpPr>
            <p:nvPr/>
          </p:nvCxnSpPr>
          <p:spPr>
            <a:xfrm>
              <a:off x="5235726" y="4407131"/>
              <a:ext cx="633097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090370" y="681295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600" b="1" dirty="0">
                <a:solidFill>
                  <a:schemeClr val="accent1">
                    <a:lumMod val="75000"/>
                  </a:schemeClr>
                </a:solidFill>
              </a:rPr>
              <a:t>ANALIZA PROFITABILNOSTI </a:t>
            </a:r>
          </a:p>
        </p:txBody>
      </p:sp>
    </p:spTree>
    <p:extLst>
      <p:ext uri="{BB962C8B-B14F-4D97-AF65-F5344CB8AC3E}">
        <p14:creationId xmlns:p14="http://schemas.microsoft.com/office/powerpoint/2010/main" val="16552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sr-Latn-M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Polazne pretpostavke u analizi profitabilnosti ulaganja u PV sisteme</a:t>
            </a:r>
            <a:endParaRPr lang="sr-Latn-M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</a:pPr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Instalisana snaga -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</a:rPr>
              <a:t>10 kW</a:t>
            </a:r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, ugao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</a:rPr>
              <a:t>35°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sr-Latn-R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r-Latn-R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</a:pPr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Sistem povezan na mrežu: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</a:pPr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</a:rPr>
              <a:t>Mjesto za analizu –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</a:rPr>
              <a:t> Podgorica </a:t>
            </a:r>
          </a:p>
          <a:p>
            <a:pPr marL="0" indent="0" algn="just">
              <a:buNone/>
            </a:pPr>
            <a:endParaRPr lang="pl-PL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</a:pPr>
            <a:r>
              <a:rPr lang="sr-Latn-ME" sz="1400" dirty="0" smtClean="0">
                <a:solidFill>
                  <a:schemeClr val="accent1">
                    <a:lumMod val="75000"/>
                  </a:schemeClr>
                </a:solidFill>
              </a:rPr>
              <a:t>Tehnologija - </a:t>
            </a:r>
            <a:r>
              <a:rPr lang="sr-Latn-ME" sz="1400" b="1" dirty="0" smtClean="0">
                <a:solidFill>
                  <a:schemeClr val="accent1">
                    <a:lumMod val="75000"/>
                  </a:schemeClr>
                </a:solidFill>
              </a:rPr>
              <a:t>polikristalni silicijum</a:t>
            </a:r>
          </a:p>
          <a:p>
            <a:pPr marL="0" indent="0" algn="just">
              <a:buNone/>
            </a:pPr>
            <a:endParaRPr lang="sr-Latn-ME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</a:pPr>
            <a:r>
              <a:rPr lang="sr-Latn-ME" sz="14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sr-Latn-ME" sz="1400" dirty="0" smtClean="0">
                <a:solidFill>
                  <a:schemeClr val="accent1">
                    <a:lumMod val="75000"/>
                  </a:schemeClr>
                </a:solidFill>
              </a:rPr>
              <a:t>iskontna </a:t>
            </a:r>
            <a:r>
              <a:rPr lang="sr-Latn-ME" sz="1400" dirty="0">
                <a:solidFill>
                  <a:schemeClr val="accent1">
                    <a:lumMod val="75000"/>
                  </a:schemeClr>
                </a:solidFill>
              </a:rPr>
              <a:t>stopa – </a:t>
            </a:r>
            <a:r>
              <a:rPr lang="sr-Latn-ME" sz="1400" dirty="0" smtClean="0">
                <a:solidFill>
                  <a:schemeClr val="accent1">
                    <a:lumMod val="75000"/>
                  </a:schemeClr>
                </a:solidFill>
              </a:rPr>
              <a:t>konstantna </a:t>
            </a:r>
            <a:r>
              <a:rPr lang="sr-Latn-ME" sz="1400" b="1" dirty="0" smtClean="0">
                <a:solidFill>
                  <a:schemeClr val="accent1">
                    <a:lumMod val="75000"/>
                  </a:schemeClr>
                </a:solidFill>
              </a:rPr>
              <a:t>9 </a:t>
            </a:r>
            <a:r>
              <a:rPr lang="sr-Latn-ME" sz="1400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  <a:r>
              <a:rPr lang="sr-Latn-ME" sz="1400" dirty="0">
                <a:solidFill>
                  <a:schemeClr val="accent1">
                    <a:lumMod val="75000"/>
                  </a:schemeClr>
                </a:solidFill>
              </a:rPr>
              <a:t> (problem relane procjene diskontne stope</a:t>
            </a:r>
            <a:r>
              <a:rPr lang="sr-Latn-ME" sz="1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endParaRPr lang="sr-Latn-ME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</a:pPr>
            <a:r>
              <a:rPr lang="sr-Latn-ME" sz="1400" dirty="0" smtClean="0">
                <a:solidFill>
                  <a:schemeClr val="accent1">
                    <a:lumMod val="75000"/>
                  </a:schemeClr>
                </a:solidFill>
              </a:rPr>
              <a:t>Uslovi finansiranja:</a:t>
            </a:r>
          </a:p>
          <a:p>
            <a:pPr marL="285750" indent="-285750" algn="just">
              <a:lnSpc>
                <a:spcPct val="150000"/>
              </a:lnSpc>
            </a:pPr>
            <a:endParaRPr lang="sr-Latn-ME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7185" y="5085184"/>
            <a:ext cx="7416824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- Kamatna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stopa –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6%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kreditiranja projekata zaštite životne sredine, energetske efikasnosti i obnovljivih izvora energije u Crnoj Gori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sr-Latn-ME" sz="11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- Period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otplate kredita – 12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godina</a:t>
            </a:r>
          </a:p>
          <a:p>
            <a:pPr algn="just">
              <a:lnSpc>
                <a:spcPct val="150000"/>
              </a:lnSpc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- Struktura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kapitala - 30% sopstvenog 70% tuđeg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kapitala</a:t>
            </a:r>
            <a:endParaRPr lang="sr-Latn-ME" sz="11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sr-Latn-ME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sr-Latn-ME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702" y="22768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>
                <a:solidFill>
                  <a:schemeClr val="accent1">
                    <a:lumMod val="75000"/>
                  </a:schemeClr>
                </a:solidFill>
              </a:rPr>
              <a:t>Prvih 12 </a:t>
            </a:r>
            <a:r>
              <a:rPr lang="sr-Latn-RS" sz="1200" dirty="0" smtClean="0">
                <a:solidFill>
                  <a:schemeClr val="accent1">
                    <a:lumMod val="75000"/>
                  </a:schemeClr>
                </a:solidFill>
              </a:rPr>
              <a:t>godina – sva energija se predaje mreži</a:t>
            </a:r>
          </a:p>
          <a:p>
            <a:r>
              <a:rPr lang="sr-Latn-RS" sz="1200" dirty="0" smtClean="0">
                <a:solidFill>
                  <a:schemeClr val="accent1">
                    <a:lumMod val="75000"/>
                  </a:schemeClr>
                </a:solidFill>
              </a:rPr>
              <a:t>Nakon 12 godina – energija se koristi za potrebe investitora (cijena el. energije 0,10 </a:t>
            </a:r>
            <a:r>
              <a:rPr lang="pl-PL" sz="1200" dirty="0">
                <a:solidFill>
                  <a:schemeClr val="accent1">
                    <a:lumMod val="75000"/>
                  </a:schemeClr>
                </a:solidFill>
              </a:rPr>
              <a:t>€/</a:t>
            </a:r>
            <a:r>
              <a:rPr lang="pl-PL" sz="1200" dirty="0" smtClean="0">
                <a:solidFill>
                  <a:schemeClr val="accent1">
                    <a:lumMod val="75000"/>
                  </a:schemeClr>
                </a:solidFill>
              </a:rPr>
              <a:t>kWh)</a:t>
            </a:r>
            <a:endParaRPr lang="pl-PL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3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TROŠKOVA PV SISTEMA</a:t>
            </a: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27350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05893"/>
              </p:ext>
            </p:extLst>
          </p:nvPr>
        </p:nvGraphicFramePr>
        <p:xfrm>
          <a:off x="395536" y="1457903"/>
          <a:ext cx="4104456" cy="277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138"/>
                <a:gridCol w="2073318"/>
              </a:tblGrid>
              <a:tr h="445163">
                <a:tc gridSpan="2">
                  <a:txBody>
                    <a:bodyPr/>
                    <a:lstStyle/>
                    <a:p>
                      <a:pPr algn="ctr"/>
                      <a:r>
                        <a:rPr lang="sr-Latn-M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Kapitalni troškovi</a:t>
                      </a:r>
                      <a:endParaRPr lang="sr-Latn-M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</a:tr>
              <a:tr h="445163">
                <a:tc>
                  <a:txBody>
                    <a:bodyPr/>
                    <a:lstStyle/>
                    <a:p>
                      <a:pPr algn="ctr"/>
                      <a:r>
                        <a:rPr lang="sr-Latn-M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Trošak PV modula</a:t>
                      </a:r>
                      <a:endParaRPr lang="sr-Latn-ME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9D2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TBS i </a:t>
                      </a:r>
                      <a:r>
                        <a:rPr lang="sr-Latn-ME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instalacije</a:t>
                      </a:r>
                      <a:endParaRPr lang="sr-Latn-ME" sz="1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9D2E5"/>
                    </a:solidFill>
                  </a:tcPr>
                </a:tc>
              </a:tr>
              <a:tr h="472442">
                <a:tc>
                  <a:txBody>
                    <a:bodyPr/>
                    <a:lstStyle/>
                    <a:p>
                      <a:pPr algn="l"/>
                      <a:r>
                        <a:rPr lang="sr-Latn-ME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trošak materijala</a:t>
                      </a:r>
                      <a:endParaRPr lang="sr-Latn-ME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troškovi strukturalnog</a:t>
                      </a:r>
                      <a:r>
                        <a:rPr lang="sr-Latn-ME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sistema                                 </a:t>
                      </a:r>
                      <a:r>
                        <a:rPr lang="sr-Latn-ME" sz="9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(struk. instalacija, regali, priprema lokacije)</a:t>
                      </a:r>
                      <a:endParaRPr lang="sr-Latn-ME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472442">
                <a:tc>
                  <a:txBody>
                    <a:bodyPr/>
                    <a:lstStyle/>
                    <a:p>
                      <a:pPr algn="l"/>
                      <a:r>
                        <a:rPr lang="sr-Latn-ME" sz="105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trošak proizvodnje i prerade</a:t>
                      </a:r>
                      <a:endParaRPr lang="sr-Latn-ME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troškovi električnog sistema                                   </a:t>
                      </a:r>
                      <a:r>
                        <a:rPr kumimoji="0" lang="sr-Latn-ME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(invertor, transformator, žice)</a:t>
                      </a:r>
                      <a:endParaRPr lang="sr-Latn-ME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445163">
                <a:tc>
                  <a:txBody>
                    <a:bodyPr/>
                    <a:lstStyle/>
                    <a:p>
                      <a:pPr algn="l"/>
                      <a:r>
                        <a:rPr lang="sr-Latn-ME" sz="105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trošak montaže</a:t>
                      </a:r>
                      <a:endParaRPr lang="sr-Latn-ME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troškovi baterija</a:t>
                      </a:r>
                      <a:endParaRPr lang="sr-Latn-M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  <a:tr h="445163">
                <a:tc>
                  <a:txBody>
                    <a:bodyPr/>
                    <a:lstStyle/>
                    <a:p>
                      <a:pPr algn="l"/>
                      <a:endParaRPr lang="sr-Latn-ME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trošak skladištenja (off grid)</a:t>
                      </a:r>
                      <a:endParaRPr lang="sr-Latn-M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5826813"/>
              </p:ext>
            </p:extLst>
          </p:nvPr>
        </p:nvGraphicFramePr>
        <p:xfrm>
          <a:off x="4395599" y="1667210"/>
          <a:ext cx="42484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888448"/>
              </p:ext>
            </p:extLst>
          </p:nvPr>
        </p:nvGraphicFramePr>
        <p:xfrm>
          <a:off x="457200" y="4653136"/>
          <a:ext cx="4042792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427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ME" sz="1200" dirty="0" smtClean="0"/>
                        <a:t>Ostali troškovi</a:t>
                      </a:r>
                      <a:endParaRPr lang="sr-Latn-M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Troškovi održavanja</a:t>
                      </a:r>
                      <a:r>
                        <a:rPr lang="sr-Latn-ME" sz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sistema</a:t>
                      </a:r>
                      <a:endParaRPr lang="sr-Latn-ME" sz="12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6EE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Troškovi osiguranja </a:t>
                      </a:r>
                    </a:p>
                  </a:txBody>
                  <a:tcPr>
                    <a:solidFill>
                      <a:srgbClr val="E6EED6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2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03232" cy="1440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Prepreke u realnoj procjeni troškova PV modula</a:t>
            </a:r>
          </a:p>
          <a:p>
            <a:r>
              <a:rPr lang="pl-PL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visoke stope učenja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curves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pl-PL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</a:t>
            </a:r>
          </a:p>
          <a:p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brzim rastom PV tržišta u odnosu na postojeću instaliranu bazu, projekcija smanjenja troškova može brzo zastariti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vi-VN" sz="1200" dirty="0">
                <a:solidFill>
                  <a:schemeClr val="accent1">
                    <a:lumMod val="75000"/>
                  </a:schemeClr>
                </a:solidFill>
              </a:rPr>
              <a:t>cijene veoma variraju u zavisnosti od strukture troškova proizvođača, odlika tržišta i efikasnosti modula. </a:t>
            </a:r>
            <a:endParaRPr lang="sr-Latn-ME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859811"/>
              </p:ext>
            </p:extLst>
          </p:nvPr>
        </p:nvGraphicFramePr>
        <p:xfrm>
          <a:off x="749118" y="2852936"/>
          <a:ext cx="7128792" cy="100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492"/>
                <a:gridCol w="1599947"/>
                <a:gridCol w="1666837"/>
                <a:gridCol w="1785678"/>
                <a:gridCol w="1065838"/>
              </a:tblGrid>
              <a:tr h="418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Scenario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Izvor podataka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Troškovi PV modula  €/W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Troškovi balansa sistema i instalacije €/W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UKUPNO                   €/W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94958"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1</a:t>
                      </a:r>
                      <a:endParaRPr lang="sr-Latn-ME" sz="11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Solarserver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0.60 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0.73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1.33 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94958"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2</a:t>
                      </a:r>
                      <a:endParaRPr lang="sr-Latn-ME" sz="11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Strat.razv.en.CG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0.90 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1.10 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2.00 </a:t>
                      </a:r>
                      <a:endParaRPr lang="sr-Latn-M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657023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400" b="1" dirty="0" smtClean="0">
                <a:solidFill>
                  <a:schemeClr val="accent1">
                    <a:lumMod val="75000"/>
                  </a:schemeClr>
                </a:solidFill>
              </a:rPr>
              <a:t>Procjena visine kapitalnih troškova</a:t>
            </a:r>
            <a:endParaRPr lang="sr-Latn-ME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01873"/>
              </p:ext>
            </p:extLst>
          </p:nvPr>
        </p:nvGraphicFramePr>
        <p:xfrm>
          <a:off x="1541206" y="4797152"/>
          <a:ext cx="5544616" cy="883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112"/>
                <a:gridCol w="2160240"/>
                <a:gridCol w="2376264"/>
              </a:tblGrid>
              <a:tr h="293033"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latin typeface="+mj-lt"/>
                        </a:rPr>
                        <a:t>Scenario</a:t>
                      </a:r>
                      <a:endParaRPr lang="sr-Latn-ME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latin typeface="+mj-lt"/>
                        </a:rPr>
                        <a:t>Troškovi održavanja sistema</a:t>
                      </a:r>
                      <a:endParaRPr lang="sr-Latn-ME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latin typeface="+mj-lt"/>
                        </a:rPr>
                        <a:t>Troškovi osiguranja</a:t>
                      </a:r>
                    </a:p>
                    <a:p>
                      <a:pPr algn="ctr"/>
                      <a:r>
                        <a:rPr lang="sr-Latn-ME" sz="1000" dirty="0" smtClean="0">
                          <a:latin typeface="+mj-lt"/>
                        </a:rPr>
                        <a:t>(1% kapitalnih</a:t>
                      </a:r>
                      <a:r>
                        <a:rPr lang="sr-Latn-ME" sz="1000" baseline="0" dirty="0" smtClean="0">
                          <a:latin typeface="+mj-lt"/>
                        </a:rPr>
                        <a:t> troškova)</a:t>
                      </a:r>
                      <a:endParaRPr lang="sr-Latn-ME" sz="1000" dirty="0">
                        <a:latin typeface="+mj-lt"/>
                      </a:endParaRPr>
                    </a:p>
                  </a:txBody>
                  <a:tcPr/>
                </a:tc>
              </a:tr>
              <a:tr h="237683"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300 €</a:t>
                      </a:r>
                      <a:endParaRPr lang="sr-Latn-ME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133,00 €</a:t>
                      </a:r>
                      <a:endParaRPr lang="sr-Latn-ME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7683"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sr-Latn-ME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300 €</a:t>
                      </a:r>
                      <a:endParaRPr lang="sr-Latn-ME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200,00 €</a:t>
                      </a:r>
                      <a:endParaRPr lang="sr-Latn-ME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9218" y="4199981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Procjena </a:t>
            </a:r>
            <a:r>
              <a:rPr lang="sr-Latn-ME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visine</a:t>
            </a:r>
            <a:r>
              <a:rPr lang="sr-Latn-ME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sr-Latn-ME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ostalih</a:t>
            </a:r>
            <a:r>
              <a:rPr lang="sr-Latn-ME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troškova</a:t>
            </a:r>
            <a:endParaRPr lang="sr-Latn-ME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1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562074"/>
          </a:xfrm>
        </p:spPr>
        <p:txBody>
          <a:bodyPr>
            <a:normAutofit/>
          </a:bodyPr>
          <a:lstStyle/>
          <a:p>
            <a:pPr algn="ctr"/>
            <a:r>
              <a:rPr lang="sr-Latn-M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ANALIZA PRIHODA </a:t>
            </a:r>
            <a:endParaRPr lang="sr-Latn-M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85921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Energetski prinos</a:t>
            </a:r>
          </a:p>
          <a:p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utvrđivanja reprezentativnih izvora podataka</a:t>
            </a:r>
          </a:p>
          <a:p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korišćena 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PVGIS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(Photovoltaic Geographical Information </a:t>
            </a:r>
            <a:r>
              <a:rPr lang="sr-Latn-ME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System)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 podataka</a:t>
            </a:r>
          </a:p>
          <a:p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Energija predata mreži po mjesecima</a:t>
            </a:r>
          </a:p>
          <a:p>
            <a:pPr marL="0" indent="0" algn="ctr">
              <a:buNone/>
            </a:pP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r-Latn-ME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Ukupan godišnji energetski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prinos 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13.266 kWh ~ </a:t>
            </a:r>
            <a:r>
              <a:rPr lang="sr-Latn-ME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13.300 kWh</a:t>
            </a:r>
          </a:p>
          <a:p>
            <a:pPr marL="171450" indent="-171450"/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Godišnji prihod u toku prvih 12 godina – 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1.995 €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(podsticajne tarife 0,15 €)</a:t>
            </a: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Godišnji prihod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 12 </a:t>
            </a:r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godina – 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1.330 € </a:t>
            </a:r>
            <a:r>
              <a:rPr lang="sr-Latn-ME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(pretpostavljena cijena kWh od 0,10 €)</a:t>
            </a:r>
            <a:endParaRPr lang="sr-Latn-M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sr-Latn-M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pretpostavimo da energetski prinos neće opadati tokom godina, već će sistem zadržati istu efikasnost, onda bi ukupan prihod od projekta, tokom perioda od 25 godina, a sveden na sadašnju vrijednost primjenom diskontne stope od 9% iznosio 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17.825,91</a:t>
            </a:r>
            <a:r>
              <a:rPr lang="sr-Latn-ME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€.</a:t>
            </a:r>
          </a:p>
          <a:p>
            <a:pPr marL="0" indent="0" algn="ctr">
              <a:buNone/>
            </a:pPr>
            <a:endParaRPr lang="sr-Latn-M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16981"/>
              </p:ext>
            </p:extLst>
          </p:nvPr>
        </p:nvGraphicFramePr>
        <p:xfrm>
          <a:off x="539552" y="2204864"/>
          <a:ext cx="7632850" cy="432048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746118"/>
                <a:gridCol w="512485"/>
                <a:gridCol w="513323"/>
                <a:gridCol w="557705"/>
                <a:gridCol w="577802"/>
                <a:gridCol w="584501"/>
                <a:gridCol w="584501"/>
                <a:gridCol w="628046"/>
                <a:gridCol w="589526"/>
                <a:gridCol w="589526"/>
                <a:gridCol w="589526"/>
                <a:gridCol w="561054"/>
                <a:gridCol w="598737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Mjesec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jan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feb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mar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apr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maj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jun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jul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avg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sep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okt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nov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dec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kWh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715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781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1160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1220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1360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1400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1530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1460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1240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1060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726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614</a:t>
                      </a:r>
                      <a:endParaRPr lang="sr-Latn-M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24973259"/>
              </p:ext>
            </p:extLst>
          </p:nvPr>
        </p:nvGraphicFramePr>
        <p:xfrm>
          <a:off x="467544" y="2852936"/>
          <a:ext cx="76328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1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634082"/>
          </a:xfrm>
        </p:spPr>
        <p:txBody>
          <a:bodyPr>
            <a:normAutofit/>
          </a:bodyPr>
          <a:lstStyle/>
          <a:p>
            <a:pPr algn="ctr"/>
            <a:r>
              <a:rPr lang="sr-Latn-M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 </a:t>
            </a:r>
            <a:r>
              <a:rPr lang="sr-Latn-ME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PROFITABILNOSTI</a:t>
            </a:r>
            <a:endParaRPr lang="sr-Latn-ME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197225"/>
              </p:ext>
            </p:extLst>
          </p:nvPr>
        </p:nvGraphicFramePr>
        <p:xfrm>
          <a:off x="611560" y="1268760"/>
          <a:ext cx="7139135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7827"/>
                <a:gridCol w="1427827"/>
                <a:gridCol w="1427827"/>
                <a:gridCol w="1427827"/>
                <a:gridCol w="1427827"/>
              </a:tblGrid>
              <a:tr h="360387"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Scenario</a:t>
                      </a:r>
                      <a:endParaRPr lang="sr-Latn-ME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NSV</a:t>
                      </a:r>
                      <a:endParaRPr lang="sr-Latn-ME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ISP</a:t>
                      </a:r>
                      <a:endParaRPr lang="sr-Latn-ME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Period povraćaja</a:t>
                      </a:r>
                      <a:endParaRPr lang="sr-Latn-ME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Diskontovani period povraćaja</a:t>
                      </a:r>
                      <a:endParaRPr lang="sr-Latn-ME" sz="1100" dirty="0">
                        <a:latin typeface="+mj-lt"/>
                      </a:endParaRPr>
                    </a:p>
                  </a:txBody>
                  <a:tcPr/>
                </a:tc>
              </a:tr>
              <a:tr h="221699"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1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-126,82 €</a:t>
                      </a:r>
                      <a:endParaRPr lang="sr-Latn-ME" sz="11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8,86 %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7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11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E9F1F5"/>
                    </a:solidFill>
                  </a:tcPr>
                </a:tc>
              </a:tr>
              <a:tr h="250651"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2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-7686,22 €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2,88 %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10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1100" dirty="0" smtClean="0"/>
                        <a:t>&gt;40</a:t>
                      </a:r>
                      <a:endParaRPr lang="sr-Latn-ME" sz="11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780928"/>
            <a:ext cx="763284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b="1" dirty="0" smtClean="0">
                <a:solidFill>
                  <a:schemeClr val="accent1">
                    <a:lumMod val="75000"/>
                  </a:schemeClr>
                </a:solidFill>
              </a:rPr>
              <a:t>Scenario 1:</a:t>
            </a:r>
          </a:p>
          <a:p>
            <a:endParaRPr lang="sr-Latn-ME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projekat neprofitabilan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NSV blizu granice profitabilnosti projekta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ISP blizu diskontne –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projekat odbacuje malo manji prinos od onoga koji je za investitora bio prihvatljiv prilikom ulaska u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projekat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visina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tarife koja bi nakon 12 godina omogućila investitoru da ostvari uštede koje bi NSV projekta nakon 25 godina dovela na nultu vrijednost iznosi nešto iznad 0,10 €/kWh, tačnije, 0.1036 €/kWh</a:t>
            </a:r>
            <a:endParaRPr lang="sr-Latn-ME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ME" sz="1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ME" sz="1100" b="1" dirty="0" smtClean="0">
                <a:solidFill>
                  <a:schemeClr val="accent1">
                    <a:lumMod val="75000"/>
                  </a:schemeClr>
                </a:solidFill>
              </a:rPr>
              <a:t>Scenario 2:</a:t>
            </a:r>
          </a:p>
          <a:p>
            <a:endParaRPr lang="sr-Latn-ME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projekat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neprihvatljiv za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investitora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ISP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je daleko manja od diskontne stope, pa čak i od kamate na kredit. U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ulaganje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sa tako niskom očekivanom stopom prinosa bilo potpuno neprihvatljivo za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investitora (po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toj ili približnoj stopi, investitor bi imao mogućnost ulaganja sa daleko manjim rizikom (npr. oročavanje sredstava u banci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ME" sz="1100" dirty="0">
                <a:solidFill>
                  <a:schemeClr val="accent1">
                    <a:lumMod val="75000"/>
                  </a:schemeClr>
                </a:solidFill>
              </a:rPr>
              <a:t>Kako bi se projekat u drugom scenariju doveo na granicu profitabilnosti gdje je NSV=0, bilo bi potrebno da važe podsticajne tarife od 0.1953 €/kW tokom cijelog vijeka trajanja </a:t>
            </a:r>
            <a:r>
              <a:rPr lang="sr-Latn-ME" sz="1100" dirty="0" smtClean="0">
                <a:solidFill>
                  <a:schemeClr val="accent1">
                    <a:lumMod val="75000"/>
                  </a:schemeClr>
                </a:solidFill>
              </a:rPr>
              <a:t>projekta</a:t>
            </a:r>
            <a:endParaRPr lang="sr-Latn-ME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01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5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1882</TotalTime>
  <Words>1498</Words>
  <Application>Microsoft Office PowerPoint</Application>
  <PresentationFormat>On-screen Show (4:3)</PresentationFormat>
  <Paragraphs>324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Analiza profitabilnosti i ekonomske izvodljivosti fotonaponskih sistema u Crnoj Gori</vt:lpstr>
      <vt:lpstr>PowerPoint Presentation</vt:lpstr>
      <vt:lpstr>PowerPoint Presentation</vt:lpstr>
      <vt:lpstr>PowerPoint Presentation</vt:lpstr>
      <vt:lpstr>Polazne pretpostavke u analizi profitabilnosti ulaganja u PV sisteme</vt:lpstr>
      <vt:lpstr>ANALIZA TROŠKOVA PV SISTEMA</vt:lpstr>
      <vt:lpstr>PowerPoint Presentation</vt:lpstr>
      <vt:lpstr>ANALIZA PRIHODA </vt:lpstr>
      <vt:lpstr>REZULTATI PROFITABILNOSTI</vt:lpstr>
      <vt:lpstr>LCOE – jedinični trošak proizvodnje električne energije iz PV sistema</vt:lpstr>
      <vt:lpstr>PowerPoint Presentation</vt:lpstr>
      <vt:lpstr>PowerPoint Presentation</vt:lpstr>
      <vt:lpstr>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profitabilnosti i ekonomske izvodljivosti fotonaponskih sistema u Crnoj Gori</dc:title>
  <dc:creator>Sonja</dc:creator>
  <cp:lastModifiedBy>lukailic</cp:lastModifiedBy>
  <cp:revision>89</cp:revision>
  <dcterms:created xsi:type="dcterms:W3CDTF">2015-05-04T12:42:56Z</dcterms:created>
  <dcterms:modified xsi:type="dcterms:W3CDTF">2015-05-13T06:20:24Z</dcterms:modified>
</cp:coreProperties>
</file>